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78" r:id="rId6"/>
    <p:sldId id="279" r:id="rId7"/>
    <p:sldId id="280" r:id="rId8"/>
    <p:sldId id="282" r:id="rId9"/>
    <p:sldId id="281" r:id="rId10"/>
    <p:sldId id="283" r:id="rId11"/>
    <p:sldId id="268" r:id="rId12"/>
    <p:sldId id="273" r:id="rId13"/>
    <p:sldId id="276" r:id="rId14"/>
    <p:sldId id="277" r:id="rId15"/>
    <p:sldId id="274" r:id="rId16"/>
  </p:sldIdLst>
  <p:sldSz cx="18288000" cy="10287000"/>
  <p:notesSz cx="6858000" cy="9144000"/>
  <p:embeddedFontLst>
    <p:embeddedFont>
      <p:font typeface="ADLaM Display" panose="02010000000000000000" pitchFamily="2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나눔손글씨 가람연꽃" panose="02000503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94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799" autoAdjust="0"/>
  </p:normalViewPr>
  <p:slideViewPr>
    <p:cSldViewPr>
      <p:cViewPr varScale="1">
        <p:scale>
          <a:sx n="82" d="100"/>
          <a:sy n="82" d="100"/>
        </p:scale>
        <p:origin x="138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48FDA-6754-43B7-84E6-3BECBED3200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75ED4-5ACD-47C6-BF51-98F2257D3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5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5ED4-5ACD-47C6-BF51-98F2257D3C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6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578" y="3759959"/>
            <a:ext cx="12364844" cy="2931388"/>
            <a:chOff x="0" y="219075"/>
            <a:chExt cx="16486459" cy="3908517"/>
          </a:xfrm>
        </p:grpSpPr>
        <p:sp>
          <p:nvSpPr>
            <p:cNvPr id="3" name="TextBox 3"/>
            <p:cNvSpPr txBox="1"/>
            <p:nvPr/>
          </p:nvSpPr>
          <p:spPr>
            <a:xfrm>
              <a:off x="0" y="219075"/>
              <a:ext cx="16486459" cy="157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16"/>
                </a:lnSpc>
              </a:pPr>
              <a:r>
                <a:rPr lang="en-US" sz="9600" dirty="0">
                  <a:solidFill>
                    <a:srgbClr val="3D6664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DLaM Display" panose="02010000000000000000" pitchFamily="2" charset="0"/>
                </a:rPr>
                <a:t>PORTFOLIO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3840905" y="2486589"/>
              <a:ext cx="8804649" cy="1641003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ko-KR" altLang="en-US" dirty="0">
                <a:latin typeface="+mn-ea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13191" y="2750831"/>
              <a:ext cx="7460077" cy="1110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264" dirty="0" err="1">
                  <a:solidFill>
                    <a:srgbClr val="3D6664"/>
                  </a:solidFill>
                  <a:latin typeface="+mn-ea"/>
                  <a:cs typeface="ADLaM Display" panose="02010000000000000000" pitchFamily="2" charset="0"/>
                </a:rPr>
                <a:t>게임</a:t>
              </a:r>
              <a:r>
                <a:rPr lang="en-US" sz="2400" spc="264" dirty="0">
                  <a:solidFill>
                    <a:srgbClr val="3D6664"/>
                  </a:solidFill>
                  <a:latin typeface="+mn-ea"/>
                  <a:cs typeface="ADLaM Display" panose="02010000000000000000" pitchFamily="2" charset="0"/>
                </a:rPr>
                <a:t> </a:t>
              </a:r>
              <a:r>
                <a:rPr lang="en-US" sz="2400" spc="264" dirty="0" err="1">
                  <a:solidFill>
                    <a:srgbClr val="3D6664"/>
                  </a:solidFill>
                  <a:latin typeface="+mn-ea"/>
                  <a:cs typeface="ADLaM Display" panose="02010000000000000000" pitchFamily="2" charset="0"/>
                </a:rPr>
                <a:t>기획</a:t>
              </a:r>
              <a:endParaRPr lang="en-US" sz="2400" spc="264" dirty="0">
                <a:solidFill>
                  <a:srgbClr val="3D6664"/>
                </a:solidFill>
                <a:latin typeface="+mn-ea"/>
                <a:cs typeface="ADLaM Display" panose="02010000000000000000" pitchFamily="2" charset="0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400" spc="264" dirty="0">
                  <a:solidFill>
                    <a:srgbClr val="3D6664"/>
                  </a:solidFill>
                  <a:latin typeface="+mn-ea"/>
                  <a:cs typeface="ADLaM Display" panose="02010000000000000000" pitchFamily="2" charset="0"/>
                </a:rPr>
                <a:t>최현식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630650" y="813607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7395962" y="9816385"/>
            <a:ext cx="3703026" cy="206951"/>
            <a:chOff x="0" y="0"/>
            <a:chExt cx="1022600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282280" y="-560793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DA9740BC-7AF0-9E1D-EEE8-75C2E0ADC160}"/>
              </a:ext>
            </a:extLst>
          </p:cNvPr>
          <p:cNvSpPr/>
          <p:nvPr/>
        </p:nvSpPr>
        <p:spPr>
          <a:xfrm>
            <a:off x="927392" y="8955009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C05F10DD-5ACE-6D6C-E553-25214B96961C}"/>
              </a:ext>
            </a:extLst>
          </p:cNvPr>
          <p:cNvSpPr txBox="1"/>
          <p:nvPr/>
        </p:nvSpPr>
        <p:spPr>
          <a:xfrm>
            <a:off x="14437964" y="9333574"/>
            <a:ext cx="4337178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3600" dirty="0">
                <a:solidFill>
                  <a:srgbClr val="3D6664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2023.12.02~2023.12.03</a:t>
            </a:r>
            <a:endParaRPr lang="en-US" sz="3600" dirty="0">
              <a:solidFill>
                <a:srgbClr val="3D6664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FEFE241-46B9-A8AB-B069-C58C2864B8BF}"/>
              </a:ext>
            </a:extLst>
          </p:cNvPr>
          <p:cNvSpPr txBox="1"/>
          <p:nvPr/>
        </p:nvSpPr>
        <p:spPr>
          <a:xfrm>
            <a:off x="481977" y="382449"/>
            <a:ext cx="11944350" cy="79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3600" b="1" dirty="0">
                <a:solidFill>
                  <a:srgbClr val="3D6664"/>
                </a:solidFill>
                <a:latin typeface="+mj-ea"/>
                <a:ea typeface="+mj-ea"/>
              </a:rPr>
              <a:t>AGF </a:t>
            </a:r>
            <a:r>
              <a:rPr lang="ko-KR" altLang="en-US" sz="3600" b="1" dirty="0">
                <a:solidFill>
                  <a:srgbClr val="3D6664"/>
                </a:solidFill>
                <a:latin typeface="+mj-ea"/>
                <a:ea typeface="+mj-ea"/>
              </a:rPr>
              <a:t>대원미디어</a:t>
            </a:r>
            <a:r>
              <a:rPr lang="en-US" altLang="ko-KR" sz="3600" b="1" dirty="0">
                <a:solidFill>
                  <a:srgbClr val="3D6664"/>
                </a:solidFill>
                <a:latin typeface="+mj-ea"/>
                <a:ea typeface="+mj-ea"/>
              </a:rPr>
              <a:t>, </a:t>
            </a:r>
            <a:r>
              <a:rPr lang="ko-KR" altLang="en-US" sz="3600" b="1" dirty="0">
                <a:solidFill>
                  <a:srgbClr val="3D6664"/>
                </a:solidFill>
                <a:latin typeface="+mj-ea"/>
                <a:ea typeface="+mj-ea"/>
              </a:rPr>
              <a:t>부시로드 부스 스태프</a:t>
            </a:r>
            <a:endParaRPr lang="en-US" sz="3600" b="1" dirty="0">
              <a:solidFill>
                <a:srgbClr val="3D6664"/>
              </a:solidFill>
              <a:latin typeface="+mj-ea"/>
              <a:ea typeface="+mj-ea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7C6A66C5-24CB-C741-F910-3768595B26C5}"/>
              </a:ext>
            </a:extLst>
          </p:cNvPr>
          <p:cNvSpPr txBox="1"/>
          <p:nvPr/>
        </p:nvSpPr>
        <p:spPr>
          <a:xfrm>
            <a:off x="488239" y="1085290"/>
            <a:ext cx="13481138" cy="759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2400" b="1" dirty="0">
                <a:latin typeface="+mn-ea"/>
              </a:rPr>
              <a:t>2023 AGF</a:t>
            </a:r>
            <a:r>
              <a:rPr lang="ko-KR" altLang="en-US" sz="2400" b="1" dirty="0">
                <a:latin typeface="+mn-ea"/>
              </a:rPr>
              <a:t> 대원미디어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유희왕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2400" b="1" dirty="0">
                <a:latin typeface="+mn-ea"/>
              </a:rPr>
              <a:t> 및 부시로드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뱅가드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섀도우버스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이볼브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바이스슈발츠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2400" b="1" dirty="0">
                <a:latin typeface="+mn-ea"/>
              </a:rPr>
              <a:t> 부스 스태프 참여</a:t>
            </a:r>
            <a:r>
              <a:rPr lang="en-US" altLang="ko-KR" sz="2400" b="1" dirty="0">
                <a:latin typeface="+mn-ea"/>
              </a:rPr>
              <a:t>.</a:t>
            </a:r>
            <a:r>
              <a:rPr lang="ko-KR" altLang="en-US" sz="24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5523176-FDAC-F424-FC26-0E49C6773015}"/>
              </a:ext>
            </a:extLst>
          </p:cNvPr>
          <p:cNvSpPr txBox="1"/>
          <p:nvPr/>
        </p:nvSpPr>
        <p:spPr>
          <a:xfrm>
            <a:off x="831396" y="2074017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행사 요약</a:t>
            </a:r>
            <a:endParaRPr lang="en-US" altLang="ko-KR" b="1" dirty="0">
              <a:latin typeface="+mn-ea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4AD2D18-D85F-8638-371F-FD8FEFC92204}"/>
              </a:ext>
            </a:extLst>
          </p:cNvPr>
          <p:cNvSpPr txBox="1"/>
          <p:nvPr/>
        </p:nvSpPr>
        <p:spPr>
          <a:xfrm>
            <a:off x="1232267" y="2485932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latin typeface="+mn-ea"/>
              </a:rPr>
              <a:t>2023 AGF</a:t>
            </a:r>
            <a:r>
              <a:rPr lang="ko-KR" altLang="en-US" dirty="0">
                <a:latin typeface="+mn-ea"/>
              </a:rPr>
              <a:t>에 대원 미디어 및 부시로드 부스의 카드게임 행사 진행 스태프로 참여했습니다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296ED829-D0BD-DD2E-11A0-57A1CEF7FEB7}"/>
              </a:ext>
            </a:extLst>
          </p:cNvPr>
          <p:cNvSpPr txBox="1"/>
          <p:nvPr/>
        </p:nvSpPr>
        <p:spPr>
          <a:xfrm>
            <a:off x="831396" y="2904730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참여 역할</a:t>
            </a:r>
            <a:endParaRPr lang="en-US" altLang="ko-KR" b="1" dirty="0">
              <a:latin typeface="+mn-ea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052B7B86-BA29-EDEE-476D-D6AC2C5E3172}"/>
              </a:ext>
            </a:extLst>
          </p:cNvPr>
          <p:cNvSpPr txBox="1"/>
          <p:nvPr/>
        </p:nvSpPr>
        <p:spPr>
          <a:xfrm>
            <a:off x="1232267" y="3316645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이벤트 행사 진행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심판과 유사한 </a:t>
            </a:r>
            <a:r>
              <a:rPr lang="en-US" altLang="ko-KR" dirty="0">
                <a:latin typeface="+mn-ea"/>
              </a:rPr>
              <a:t>Judge</a:t>
            </a:r>
            <a:r>
              <a:rPr lang="ko-KR" altLang="en-US" dirty="0">
                <a:latin typeface="+mn-ea"/>
              </a:rPr>
              <a:t>역할 수행</a:t>
            </a:r>
            <a:endParaRPr lang="en-US" altLang="ko-KR" dirty="0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73D6D8-0867-8B13-2E1C-DEA4C3722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6863" y="3875276"/>
            <a:ext cx="6900388" cy="48761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414882-9145-288B-EC4C-512C26F39D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777" y="3323528"/>
            <a:ext cx="3995065" cy="54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9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349623" y="-419100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364480" y="6972300"/>
            <a:ext cx="11819554" cy="3112245"/>
            <a:chOff x="-1" y="560105"/>
            <a:chExt cx="10355678" cy="7502567"/>
          </a:xfrm>
        </p:grpSpPr>
        <p:sp>
          <p:nvSpPr>
            <p:cNvPr id="5" name="TextBox 5"/>
            <p:cNvSpPr txBox="1"/>
            <p:nvPr/>
          </p:nvSpPr>
          <p:spPr>
            <a:xfrm>
              <a:off x="0" y="3667200"/>
              <a:ext cx="10355677" cy="110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pc="55" dirty="0">
                  <a:solidFill>
                    <a:srgbClr val="3D6664"/>
                  </a:solidFill>
                  <a:latin typeface="+mn-ea"/>
                </a:rPr>
                <a:t>문서 종류</a:t>
              </a:r>
              <a:r>
                <a:rPr lang="en-US" altLang="ko-KR" spc="55" dirty="0">
                  <a:solidFill>
                    <a:srgbClr val="3D6664"/>
                  </a:solidFill>
                  <a:latin typeface="+mn-ea"/>
                </a:rPr>
                <a:t> : </a:t>
              </a:r>
              <a:r>
                <a:rPr lang="ko-KR" altLang="en-US" spc="55" dirty="0">
                  <a:solidFill>
                    <a:srgbClr val="3D6664"/>
                  </a:solidFill>
                  <a:latin typeface="+mn-ea"/>
                </a:rPr>
                <a:t>콘텐츠 기획</a:t>
              </a:r>
              <a:endParaRPr lang="en-US" spc="56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0105"/>
              <a:ext cx="10355677" cy="1924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ko-KR" altLang="en-US" sz="3200" dirty="0">
                  <a:solidFill>
                    <a:srgbClr val="3D6664"/>
                  </a:solidFill>
                  <a:latin typeface="+mn-ea"/>
                </a:rPr>
                <a:t>창작 기획 </a:t>
              </a:r>
              <a:r>
                <a:rPr lang="en-US" altLang="ko-KR" sz="3200" dirty="0">
                  <a:solidFill>
                    <a:srgbClr val="3D6664"/>
                  </a:solidFill>
                  <a:latin typeface="+mn-ea"/>
                </a:rPr>
                <a:t>– </a:t>
              </a:r>
              <a:r>
                <a:rPr lang="ko-KR" altLang="en-US" sz="2800" dirty="0">
                  <a:solidFill>
                    <a:srgbClr val="3D6664"/>
                  </a:solidFill>
                  <a:latin typeface="+mn-ea"/>
                </a:rPr>
                <a:t>이터널 리턴 신규 </a:t>
              </a:r>
              <a:r>
                <a:rPr lang="ko-KR" altLang="en-US" sz="2800" dirty="0" err="1">
                  <a:solidFill>
                    <a:srgbClr val="3D6664"/>
                  </a:solidFill>
                  <a:latin typeface="+mn-ea"/>
                </a:rPr>
                <a:t>실험체</a:t>
              </a:r>
              <a:r>
                <a:rPr lang="ko-KR" altLang="en-US" sz="2800" dirty="0">
                  <a:solidFill>
                    <a:srgbClr val="3D6664"/>
                  </a:solidFill>
                  <a:latin typeface="+mn-ea"/>
                </a:rPr>
                <a:t> 제안서</a:t>
              </a:r>
              <a:endParaRPr lang="en-US" sz="3200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514993"/>
              <a:ext cx="1397000" cy="127707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36326"/>
              <a:ext cx="10355677" cy="110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게임 장르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: </a:t>
              </a: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쿼터 뷰 배틀 </a:t>
              </a:r>
              <a:r>
                <a:rPr lang="ko-KR" altLang="en-US" dirty="0" err="1">
                  <a:solidFill>
                    <a:srgbClr val="3D6664"/>
                  </a:solidFill>
                  <a:latin typeface="+mn-ea"/>
                </a:rPr>
                <a:t>로얄</a:t>
              </a:r>
              <a:endParaRPr lang="en-US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5900984"/>
              <a:ext cx="10355677" cy="2161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문서 소개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 </a:t>
              </a:r>
            </a:p>
            <a:p>
              <a:pPr>
                <a:lnSpc>
                  <a:spcPts val="2400"/>
                </a:lnSpc>
              </a:pP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- 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현재 서비스 중인 게임인 이터널 리턴의 신규 캐릭터를 제안하는 문서입니다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.</a:t>
              </a:r>
            </a:p>
            <a:p>
              <a:pPr>
                <a:lnSpc>
                  <a:spcPts val="2400"/>
                </a:lnSpc>
              </a:pP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- 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정식 출시와 동시에 진행된 다양한 변화를 고려하여 작성했습니다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667256"/>
              <a:ext cx="10355677" cy="1101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작성 방법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: PowerPoint</a:t>
              </a:r>
              <a:endParaRPr lang="en-US" dirty="0">
                <a:solidFill>
                  <a:srgbClr val="3D6664"/>
                </a:solidFill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78760" y="9122184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D47336-029F-D181-0512-9FBC2FBC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80" y="573898"/>
            <a:ext cx="4479999" cy="25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1B48BD-46A3-392A-CB62-A52733352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274" y="573898"/>
            <a:ext cx="4479999" cy="252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2DE8B8-51B7-E8EB-FE00-D7ABC8006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069" y="601968"/>
            <a:ext cx="4480000" cy="252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F37A5E-B0E2-55DD-1FB0-7FB2E3BCB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80" y="3563477"/>
            <a:ext cx="4480000" cy="25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174B9DF-3CF9-6835-3162-26878D80E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1274" y="3563477"/>
            <a:ext cx="4480000" cy="25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678C55-17AF-347F-DB4E-8B95763B3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8069" y="3563477"/>
            <a:ext cx="4480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349623" y="-419100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 dirty="0">
              <a:solidFill>
                <a:srgbClr val="EAB94B"/>
              </a:solidFill>
              <a:highlight>
                <a:srgbClr val="EAB94B"/>
              </a:highlight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64480" y="6972300"/>
            <a:ext cx="11819554" cy="2804469"/>
            <a:chOff x="-1" y="560105"/>
            <a:chExt cx="10355678" cy="6760623"/>
          </a:xfrm>
        </p:grpSpPr>
        <p:sp>
          <p:nvSpPr>
            <p:cNvPr id="5" name="TextBox 5"/>
            <p:cNvSpPr txBox="1"/>
            <p:nvPr/>
          </p:nvSpPr>
          <p:spPr>
            <a:xfrm>
              <a:off x="0" y="3667200"/>
              <a:ext cx="10355677" cy="110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pc="55" dirty="0">
                  <a:solidFill>
                    <a:srgbClr val="3D6664"/>
                  </a:solidFill>
                  <a:latin typeface="+mn-ea"/>
                </a:rPr>
                <a:t>문서 종류</a:t>
              </a:r>
              <a:r>
                <a:rPr lang="en-US" altLang="ko-KR" spc="55" dirty="0">
                  <a:solidFill>
                    <a:srgbClr val="3D6664"/>
                  </a:solidFill>
                  <a:latin typeface="+mn-ea"/>
                </a:rPr>
                <a:t> : </a:t>
              </a:r>
              <a:r>
                <a:rPr lang="ko-KR" altLang="en-US" spc="55" dirty="0">
                  <a:solidFill>
                    <a:srgbClr val="3D6664"/>
                  </a:solidFill>
                  <a:latin typeface="+mn-ea"/>
                </a:rPr>
                <a:t>콘텐츠 기획</a:t>
              </a:r>
              <a:endParaRPr lang="en-US" spc="56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0105"/>
              <a:ext cx="10355677" cy="1924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ko-KR" altLang="en-US" sz="3200" dirty="0">
                  <a:solidFill>
                    <a:srgbClr val="3D6664"/>
                  </a:solidFill>
                  <a:latin typeface="+mn-ea"/>
                </a:rPr>
                <a:t>창작 기획 </a:t>
              </a:r>
              <a:r>
                <a:rPr lang="en-US" altLang="ko-KR" sz="3200" dirty="0">
                  <a:solidFill>
                    <a:srgbClr val="3D6664"/>
                  </a:solidFill>
                  <a:latin typeface="+mn-ea"/>
                </a:rPr>
                <a:t>– </a:t>
              </a:r>
              <a:r>
                <a:rPr lang="ko-KR" altLang="en-US" sz="2800" dirty="0" err="1">
                  <a:solidFill>
                    <a:srgbClr val="FF0000"/>
                  </a:solidFill>
                  <a:latin typeface="+mn-ea"/>
                </a:rPr>
                <a:t>로스트아크</a:t>
              </a:r>
              <a:r>
                <a:rPr lang="ko-KR" altLang="en-US" sz="2800" dirty="0">
                  <a:solidFill>
                    <a:srgbClr val="3D6664"/>
                  </a:solidFill>
                  <a:latin typeface="+mn-ea"/>
                </a:rPr>
                <a:t> 신규 보스 제안서</a:t>
              </a:r>
              <a:endParaRPr lang="en-US" sz="3200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514993"/>
              <a:ext cx="1397000" cy="127707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36326"/>
              <a:ext cx="10355677" cy="110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게임 장르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: </a:t>
              </a: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쿼터 뷰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MMORPG</a:t>
              </a:r>
              <a:endParaRPr lang="en-US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5900984"/>
              <a:ext cx="10355677" cy="1419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문서 소개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 </a:t>
              </a:r>
            </a:p>
            <a:p>
              <a:pPr>
                <a:lnSpc>
                  <a:spcPts val="2400"/>
                </a:lnSpc>
              </a:pP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- 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현재 서비스 중인 게임인 </a:t>
              </a:r>
              <a:r>
                <a:rPr lang="ko-KR" altLang="en-US" spc="56" dirty="0" err="1">
                  <a:solidFill>
                    <a:srgbClr val="3D6664"/>
                  </a:solidFill>
                  <a:latin typeface="+mn-ea"/>
                </a:rPr>
                <a:t>로스트아크의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 신규 보스를 제안하는 문서입니다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667256"/>
              <a:ext cx="10355677" cy="1101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작성 방법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: PowerPoint</a:t>
              </a:r>
              <a:endParaRPr lang="en-US" dirty="0">
                <a:solidFill>
                  <a:srgbClr val="3D6664"/>
                </a:solidFill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78760" y="9122184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D47336-029F-D181-0512-9FBC2FBC69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80" y="573898"/>
            <a:ext cx="4479999" cy="25199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1B48BD-46A3-392A-CB62-A52733352B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1274" y="573898"/>
            <a:ext cx="4479999" cy="25199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2DE8B8-51B7-E8EB-FE00-D7ABC8006A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8069" y="601968"/>
            <a:ext cx="4479999" cy="252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F37A5E-B0E2-55DD-1FB0-7FB2E3BCBD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80" y="3563477"/>
            <a:ext cx="4479999" cy="25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174B9DF-3CF9-6835-3162-26878D80E1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1274" y="3563477"/>
            <a:ext cx="4479999" cy="25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678C55-17AF-347F-DB4E-8B95763B3A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8069" y="3563477"/>
            <a:ext cx="447999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349623" y="-419100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364480" y="6972300"/>
            <a:ext cx="11819554" cy="2804469"/>
            <a:chOff x="-1" y="560105"/>
            <a:chExt cx="10355678" cy="6760623"/>
          </a:xfrm>
        </p:grpSpPr>
        <p:sp>
          <p:nvSpPr>
            <p:cNvPr id="5" name="TextBox 5"/>
            <p:cNvSpPr txBox="1"/>
            <p:nvPr/>
          </p:nvSpPr>
          <p:spPr>
            <a:xfrm>
              <a:off x="0" y="3667200"/>
              <a:ext cx="10355677" cy="110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pc="55" dirty="0">
                  <a:solidFill>
                    <a:srgbClr val="3D6664"/>
                  </a:solidFill>
                  <a:latin typeface="+mn-ea"/>
                </a:rPr>
                <a:t>문서 종류</a:t>
              </a:r>
              <a:r>
                <a:rPr lang="en-US" altLang="ko-KR" spc="55" dirty="0">
                  <a:solidFill>
                    <a:srgbClr val="3D6664"/>
                  </a:solidFill>
                  <a:latin typeface="+mn-ea"/>
                </a:rPr>
                <a:t> : </a:t>
              </a:r>
              <a:r>
                <a:rPr lang="ko-KR" altLang="en-US" spc="55" dirty="0">
                  <a:solidFill>
                    <a:srgbClr val="3D6664"/>
                  </a:solidFill>
                  <a:latin typeface="+mn-ea"/>
                </a:rPr>
                <a:t>시스템 </a:t>
              </a:r>
              <a:r>
                <a:rPr lang="ko-KR" altLang="en-US" spc="55" dirty="0" err="1">
                  <a:solidFill>
                    <a:srgbClr val="3D6664"/>
                  </a:solidFill>
                  <a:latin typeface="+mn-ea"/>
                </a:rPr>
                <a:t>역기획</a:t>
              </a:r>
              <a:endParaRPr lang="en-US" spc="56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0105"/>
              <a:ext cx="10355677" cy="1924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ko-KR" altLang="en-US" sz="3200" dirty="0" err="1">
                  <a:solidFill>
                    <a:srgbClr val="3D6664"/>
                  </a:solidFill>
                  <a:latin typeface="+mn-ea"/>
                </a:rPr>
                <a:t>역기획</a:t>
              </a:r>
              <a:r>
                <a:rPr lang="ko-KR" altLang="en-US" sz="3200" dirty="0">
                  <a:solidFill>
                    <a:srgbClr val="3D6664"/>
                  </a:solidFill>
                  <a:latin typeface="+mn-ea"/>
                </a:rPr>
                <a:t> </a:t>
              </a:r>
              <a:r>
                <a:rPr lang="en-US" altLang="ko-KR" sz="3200" dirty="0">
                  <a:solidFill>
                    <a:srgbClr val="3D6664"/>
                  </a:solidFill>
                  <a:latin typeface="+mn-ea"/>
                </a:rPr>
                <a:t>– </a:t>
              </a:r>
              <a:r>
                <a:rPr lang="ko-KR" altLang="en-US" sz="2800" dirty="0" err="1">
                  <a:solidFill>
                    <a:srgbClr val="3D6664"/>
                  </a:solidFill>
                  <a:latin typeface="+mn-ea"/>
                </a:rPr>
                <a:t>프라시아전기</a:t>
              </a:r>
              <a:r>
                <a:rPr lang="ko-KR" altLang="en-US" sz="2800" dirty="0">
                  <a:solidFill>
                    <a:srgbClr val="3D6664"/>
                  </a:solidFill>
                  <a:latin typeface="+mn-ea"/>
                </a:rPr>
                <a:t> 기억회복 역기획서</a:t>
              </a:r>
              <a:endParaRPr lang="en-US" sz="3200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514993"/>
              <a:ext cx="1397000" cy="127707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36326"/>
              <a:ext cx="10355677" cy="110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게임 장르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: </a:t>
              </a: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쿼터 뷰 모바일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MMORPG</a:t>
              </a:r>
              <a:endParaRPr lang="en-US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5900984"/>
              <a:ext cx="10355677" cy="1419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문서 소개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 </a:t>
              </a:r>
            </a:p>
            <a:p>
              <a:pPr>
                <a:lnSpc>
                  <a:spcPts val="2400"/>
                </a:lnSpc>
              </a:pP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- 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현재 서비스 중인 게임인 </a:t>
              </a:r>
              <a:r>
                <a:rPr lang="ko-KR" altLang="en-US" spc="56" dirty="0" err="1">
                  <a:solidFill>
                    <a:srgbClr val="3D6664"/>
                  </a:solidFill>
                  <a:latin typeface="+mn-ea"/>
                </a:rPr>
                <a:t>프라시아전기의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 기억회복 시스템에 대한 </a:t>
              </a:r>
              <a:r>
                <a:rPr lang="ko-KR" altLang="en-US" spc="56" dirty="0" err="1">
                  <a:solidFill>
                    <a:srgbClr val="3D6664"/>
                  </a:solidFill>
                  <a:latin typeface="+mn-ea"/>
                </a:rPr>
                <a:t>역기획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 문서입니다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667256"/>
              <a:ext cx="10355677" cy="1101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작성 방법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: PowerPoint</a:t>
              </a:r>
              <a:endParaRPr lang="en-US" dirty="0">
                <a:solidFill>
                  <a:srgbClr val="3D6664"/>
                </a:solidFill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78760" y="9122184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D47336-029F-D181-0512-9FBC2FBC69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81" y="573898"/>
            <a:ext cx="4479997" cy="25199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1B48BD-46A3-392A-CB62-A52733352B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1275" y="573898"/>
            <a:ext cx="4479997" cy="25199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2DE8B8-51B7-E8EB-FE00-D7ABC8006A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8069" y="601968"/>
            <a:ext cx="4479999" cy="2519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F37A5E-B0E2-55DD-1FB0-7FB2E3BCBD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80" y="3563477"/>
            <a:ext cx="4479999" cy="25199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174B9DF-3CF9-6835-3162-26878D80E1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1274" y="3563477"/>
            <a:ext cx="4479999" cy="25199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678C55-17AF-347F-DB4E-8B95763B3A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8069" y="3563477"/>
            <a:ext cx="4479999" cy="2519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A92500-4EC6-665A-3E9C-6FD9B0D4B169}"/>
              </a:ext>
            </a:extLst>
          </p:cNvPr>
          <p:cNvSpPr txBox="1"/>
          <p:nvPr/>
        </p:nvSpPr>
        <p:spPr>
          <a:xfrm>
            <a:off x="9694531" y="8697844"/>
            <a:ext cx="31804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https://docs.google.com/presentation/d/1189K1RLQHlCUvyECfpJh9FQbuS4NEQQt/edit?usp=sharing&amp;ouid=111150038300746709110&amp;rtpof=true&amp;sd=true</a:t>
            </a:r>
          </a:p>
        </p:txBody>
      </p:sp>
    </p:spTree>
    <p:extLst>
      <p:ext uri="{BB962C8B-B14F-4D97-AF65-F5344CB8AC3E}">
        <p14:creationId xmlns:p14="http://schemas.microsoft.com/office/powerpoint/2010/main" val="403850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349623" y="-419100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364480" y="6972300"/>
            <a:ext cx="11819554" cy="2804469"/>
            <a:chOff x="-1" y="560105"/>
            <a:chExt cx="10355678" cy="6760623"/>
          </a:xfrm>
        </p:grpSpPr>
        <p:sp>
          <p:nvSpPr>
            <p:cNvPr id="5" name="TextBox 5"/>
            <p:cNvSpPr txBox="1"/>
            <p:nvPr/>
          </p:nvSpPr>
          <p:spPr>
            <a:xfrm>
              <a:off x="0" y="3667200"/>
              <a:ext cx="10355677" cy="110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pc="55" dirty="0">
                  <a:solidFill>
                    <a:srgbClr val="3D6664"/>
                  </a:solidFill>
                  <a:latin typeface="+mn-ea"/>
                </a:rPr>
                <a:t>문서 종류</a:t>
              </a:r>
              <a:r>
                <a:rPr lang="en-US" altLang="ko-KR" spc="55" dirty="0">
                  <a:solidFill>
                    <a:srgbClr val="3D6664"/>
                  </a:solidFill>
                  <a:latin typeface="+mn-ea"/>
                </a:rPr>
                <a:t> : </a:t>
              </a:r>
              <a:r>
                <a:rPr lang="ko-KR" altLang="en-US" spc="55" dirty="0">
                  <a:solidFill>
                    <a:srgbClr val="3D6664"/>
                  </a:solidFill>
                  <a:latin typeface="+mn-ea"/>
                </a:rPr>
                <a:t>시스템 </a:t>
              </a:r>
              <a:r>
                <a:rPr lang="ko-KR" altLang="en-US" spc="55" dirty="0" err="1">
                  <a:solidFill>
                    <a:srgbClr val="3D6664"/>
                  </a:solidFill>
                  <a:latin typeface="+mn-ea"/>
                </a:rPr>
                <a:t>역기획</a:t>
              </a:r>
              <a:endParaRPr lang="en-US" spc="56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0105"/>
              <a:ext cx="10355677" cy="1924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ko-KR" altLang="en-US" sz="3200" dirty="0" err="1">
                  <a:solidFill>
                    <a:srgbClr val="3D6664"/>
                  </a:solidFill>
                  <a:latin typeface="+mn-ea"/>
                </a:rPr>
                <a:t>역기획</a:t>
              </a:r>
              <a:r>
                <a:rPr lang="ko-KR" altLang="en-US" sz="3200" dirty="0">
                  <a:solidFill>
                    <a:srgbClr val="3D6664"/>
                  </a:solidFill>
                  <a:latin typeface="+mn-ea"/>
                </a:rPr>
                <a:t> </a:t>
              </a:r>
              <a:r>
                <a:rPr lang="en-US" altLang="ko-KR" sz="3200" dirty="0">
                  <a:solidFill>
                    <a:srgbClr val="3D6664"/>
                  </a:solidFill>
                  <a:latin typeface="+mn-ea"/>
                </a:rPr>
                <a:t>– </a:t>
              </a:r>
              <a:r>
                <a:rPr lang="ko-KR" altLang="en-US" sz="2800" dirty="0" err="1">
                  <a:solidFill>
                    <a:srgbClr val="3D6664"/>
                  </a:solidFill>
                  <a:latin typeface="+mn-ea"/>
                </a:rPr>
                <a:t>프라시아전기</a:t>
              </a:r>
              <a:r>
                <a:rPr lang="ko-KR" altLang="en-US" sz="2800" dirty="0">
                  <a:solidFill>
                    <a:srgbClr val="3D6664"/>
                  </a:solidFill>
                  <a:latin typeface="+mn-ea"/>
                </a:rPr>
                <a:t> 능력치 역기획서</a:t>
              </a:r>
              <a:endParaRPr lang="en-US" sz="3200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514993"/>
              <a:ext cx="1397000" cy="127707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36326"/>
              <a:ext cx="10355677" cy="1101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게임 장르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: </a:t>
              </a: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쿼터 뷰 모바일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MMORPG</a:t>
              </a:r>
              <a:endParaRPr lang="en-US" dirty="0">
                <a:solidFill>
                  <a:srgbClr val="3D6664"/>
                </a:solidFill>
                <a:latin typeface="+mn-e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5900984"/>
              <a:ext cx="10355677" cy="1419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문서 소개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 </a:t>
              </a:r>
            </a:p>
            <a:p>
              <a:pPr>
                <a:lnSpc>
                  <a:spcPts val="2400"/>
                </a:lnSpc>
              </a:pP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- 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현재 서비스 중인 게임인 </a:t>
              </a:r>
              <a:r>
                <a:rPr lang="ko-KR" altLang="en-US" spc="56" dirty="0" err="1">
                  <a:solidFill>
                    <a:srgbClr val="3D6664"/>
                  </a:solidFill>
                  <a:latin typeface="+mn-ea"/>
                </a:rPr>
                <a:t>프라시아전기의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 능력치 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UI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에 대한 </a:t>
              </a:r>
              <a:r>
                <a:rPr lang="ko-KR" altLang="en-US" spc="56" dirty="0" err="1">
                  <a:solidFill>
                    <a:srgbClr val="3D6664"/>
                  </a:solidFill>
                  <a:latin typeface="+mn-ea"/>
                </a:rPr>
                <a:t>역기획</a:t>
              </a:r>
              <a:r>
                <a:rPr lang="ko-KR" altLang="en-US" spc="56" dirty="0">
                  <a:solidFill>
                    <a:srgbClr val="3D6664"/>
                  </a:solidFill>
                  <a:latin typeface="+mn-ea"/>
                </a:rPr>
                <a:t> 문서입니다</a:t>
              </a:r>
              <a:r>
                <a:rPr lang="en-US" altLang="ko-KR" spc="56" dirty="0">
                  <a:solidFill>
                    <a:srgbClr val="3D6664"/>
                  </a:solidFill>
                  <a:latin typeface="+mn-ea"/>
                </a:rPr>
                <a:t>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667256"/>
              <a:ext cx="10355677" cy="1101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dirty="0">
                  <a:solidFill>
                    <a:srgbClr val="3D6664"/>
                  </a:solidFill>
                  <a:latin typeface="+mn-ea"/>
                </a:rPr>
                <a:t>작성 방법 </a:t>
              </a:r>
              <a:r>
                <a:rPr lang="en-US" altLang="ko-KR" dirty="0">
                  <a:solidFill>
                    <a:srgbClr val="3D6664"/>
                  </a:solidFill>
                  <a:latin typeface="+mn-ea"/>
                </a:rPr>
                <a:t>: PowerPoint</a:t>
              </a:r>
              <a:endParaRPr lang="en-US" dirty="0">
                <a:solidFill>
                  <a:srgbClr val="3D6664"/>
                </a:solidFill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78760" y="9122184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D47336-029F-D181-0512-9FBC2FBC69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81" y="573898"/>
            <a:ext cx="4479997" cy="25199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1B48BD-46A3-392A-CB62-A52733352B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1275" y="573898"/>
            <a:ext cx="4479997" cy="25199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2DE8B8-51B7-E8EB-FE00-D7ABC8006A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8070" y="601968"/>
            <a:ext cx="4479997" cy="2519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F37A5E-B0E2-55DD-1FB0-7FB2E3BCBD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481" y="3563477"/>
            <a:ext cx="4479997" cy="25199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174B9DF-3CF9-6835-3162-26878D80E1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1275" y="3563477"/>
            <a:ext cx="4479997" cy="25199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678C55-17AF-347F-DB4E-8B95763B3A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8070" y="3563477"/>
            <a:ext cx="4479997" cy="2519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EF7C3D-09DF-6A1A-6530-2BF43D518629}"/>
              </a:ext>
            </a:extLst>
          </p:cNvPr>
          <p:cNvSpPr txBox="1"/>
          <p:nvPr/>
        </p:nvSpPr>
        <p:spPr>
          <a:xfrm>
            <a:off x="9511272" y="8501385"/>
            <a:ext cx="32042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https://docs.google.com/presentation/d/15L2cO8XFi7g8qh0G6QAd5k0zrNjvOfDF/edit?usp=sharing&amp;ouid=111150038300746709110&amp;rtpof=true&amp;sd=true</a:t>
            </a:r>
          </a:p>
        </p:txBody>
      </p:sp>
    </p:spTree>
    <p:extLst>
      <p:ext uri="{BB962C8B-B14F-4D97-AF65-F5344CB8AC3E}">
        <p14:creationId xmlns:p14="http://schemas.microsoft.com/office/powerpoint/2010/main" val="1831857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1578" y="3759959"/>
            <a:ext cx="12364844" cy="2931388"/>
            <a:chOff x="0" y="219075"/>
            <a:chExt cx="16486459" cy="3908517"/>
          </a:xfrm>
        </p:grpSpPr>
        <p:sp>
          <p:nvSpPr>
            <p:cNvPr id="3" name="TextBox 3"/>
            <p:cNvSpPr txBox="1"/>
            <p:nvPr/>
          </p:nvSpPr>
          <p:spPr>
            <a:xfrm>
              <a:off x="0" y="219075"/>
              <a:ext cx="16486459" cy="157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16"/>
                </a:lnSpc>
              </a:pPr>
              <a:r>
                <a:rPr lang="ko-KR" altLang="en-US" sz="9600" dirty="0">
                  <a:solidFill>
                    <a:srgbClr val="3D6664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DLaM Display" panose="02010000000000000000" pitchFamily="2" charset="0"/>
                </a:rPr>
                <a:t>감사합니다</a:t>
              </a:r>
              <a:endParaRPr lang="en-US" sz="9600" dirty="0">
                <a:solidFill>
                  <a:srgbClr val="3D6664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DLaM Display" panose="02010000000000000000" pitchFamily="2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3840905" y="2486589"/>
              <a:ext cx="8804649" cy="1641003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ko-KR" altLang="en-US" dirty="0">
                <a:latin typeface="+mn-ea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13191" y="2980697"/>
              <a:ext cx="7460077" cy="657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5400" spc="264" dirty="0">
                  <a:solidFill>
                    <a:srgbClr val="3D6664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DLaM Display" panose="02010000000000000000" pitchFamily="2" charset="0"/>
                </a:rPr>
                <a:t>Thank you!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630650" y="813607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7395962" y="9816385"/>
            <a:ext cx="3703026" cy="206951"/>
            <a:chOff x="0" y="0"/>
            <a:chExt cx="1022600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16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87768"/>
            <a:ext cx="13348405" cy="1602282"/>
            <a:chOff x="0" y="0"/>
            <a:chExt cx="17797873" cy="213637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7797873" cy="128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8800" dirty="0">
                  <a:solidFill>
                    <a:srgbClr val="3D6664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DLaM Display" panose="02010000000000000000" pitchFamily="2" charset="0"/>
                </a:rPr>
                <a:t>contents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008669"/>
              <a:ext cx="1397000" cy="127706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8364" y="5360194"/>
            <a:ext cx="5115036" cy="2258932"/>
            <a:chOff x="0" y="-66675"/>
            <a:chExt cx="6121693" cy="3011910"/>
          </a:xfrm>
        </p:grpSpPr>
        <p:sp>
          <p:nvSpPr>
            <p:cNvPr id="9" name="TextBox 9"/>
            <p:cNvSpPr txBox="1"/>
            <p:nvPr/>
          </p:nvSpPr>
          <p:spPr>
            <a:xfrm>
              <a:off x="0" y="892449"/>
              <a:ext cx="6121693" cy="2052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350" indent="-514350">
                <a:lnSpc>
                  <a:spcPts val="4200"/>
                </a:lnSpc>
                <a:buAutoNum type="arabicParenR"/>
              </a:pPr>
              <a:r>
                <a:rPr lang="ko-KR" alt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게임 개발 동아리 </a:t>
              </a:r>
              <a:r>
                <a:rPr lang="en-US" altLang="ko-KR" sz="2000" spc="56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Exdio</a:t>
              </a:r>
              <a:endParaRPr lang="en-US" altLang="ko-KR" sz="2000" spc="56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DLaM Display" panose="02010000000000000000" pitchFamily="2" charset="0"/>
              </a:endParaRPr>
            </a:p>
            <a:p>
              <a:pPr marL="514350" indent="-514350">
                <a:lnSpc>
                  <a:spcPts val="4200"/>
                </a:lnSpc>
                <a:buAutoNum type="arabicParenR"/>
              </a:pPr>
              <a:r>
                <a:rPr lang="ko-KR" alt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대원미디어 </a:t>
              </a:r>
              <a:r>
                <a:rPr lang="en-US" altLang="ko-KR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TCG </a:t>
              </a:r>
              <a:r>
                <a:rPr lang="ko-KR" alt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행사 </a:t>
              </a:r>
              <a:r>
                <a:rPr lang="en-US" altLang="ko-KR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STAFF</a:t>
              </a:r>
            </a:p>
            <a:p>
              <a:pPr marL="514350" indent="-514350">
                <a:lnSpc>
                  <a:spcPts val="4200"/>
                </a:lnSpc>
                <a:buAutoNum type="arabicParenR"/>
              </a:pPr>
              <a:endParaRPr lang="en-US" sz="2000" b="1" spc="56" dirty="0">
                <a:solidFill>
                  <a:srgbClr val="3D6664"/>
                </a:solidFill>
                <a:latin typeface="+mn-ea"/>
                <a:cs typeface="ADLaM Display" panose="02010000000000000000" pitchFamily="2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121693" cy="735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4800" b="1" dirty="0">
                  <a:solidFill>
                    <a:srgbClr val="3D6664"/>
                  </a:solidFill>
                  <a:latin typeface="+mn-ea"/>
                  <a:cs typeface="ADLaM Display" panose="02010000000000000000" pitchFamily="2" charset="0"/>
                </a:rPr>
                <a:t>경험</a:t>
              </a:r>
              <a:endParaRPr lang="en-US" sz="4000" b="1" dirty="0">
                <a:solidFill>
                  <a:srgbClr val="3D6664"/>
                </a:solidFill>
                <a:latin typeface="+mn-ea"/>
                <a:cs typeface="ADLaM Display" panose="02010000000000000000" pitchFamily="2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6630650" y="8943975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-719338" y="9985057"/>
            <a:ext cx="3703026" cy="206951"/>
            <a:chOff x="0" y="0"/>
            <a:chExt cx="10226000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-5400000">
            <a:off x="4893377" y="9985057"/>
            <a:ext cx="3703026" cy="206951"/>
            <a:chOff x="0" y="0"/>
            <a:chExt cx="10226000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0713042" y="9985057"/>
            <a:ext cx="3703026" cy="206951"/>
            <a:chOff x="0" y="0"/>
            <a:chExt cx="10226000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BD2DA850-B0D5-3DF9-385B-CD3FF8D5DD4F}"/>
              </a:ext>
            </a:extLst>
          </p:cNvPr>
          <p:cNvGrpSpPr/>
          <p:nvPr/>
        </p:nvGrpSpPr>
        <p:grpSpPr>
          <a:xfrm>
            <a:off x="1028700" y="5367575"/>
            <a:ext cx="4591270" cy="2273152"/>
            <a:chOff x="0" y="654366"/>
            <a:chExt cx="6121693" cy="3030869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4BB6A0E1-DD99-2957-879A-8B2D112DF790}"/>
                </a:ext>
              </a:extLst>
            </p:cNvPr>
            <p:cNvSpPr txBox="1"/>
            <p:nvPr/>
          </p:nvSpPr>
          <p:spPr>
            <a:xfrm>
              <a:off x="0" y="1595946"/>
              <a:ext cx="6121693" cy="2089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350" indent="-514350">
                <a:lnSpc>
                  <a:spcPts val="4200"/>
                </a:lnSpc>
                <a:buAutoNum type="arabicParenR"/>
              </a:pPr>
              <a:r>
                <a:rPr lang="ko-KR" alt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프로필</a:t>
              </a:r>
              <a:endParaRPr lang="en-US" altLang="ko-KR" sz="2000" spc="56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DLaM Display" panose="02010000000000000000" pitchFamily="2" charset="0"/>
              </a:endParaRPr>
            </a:p>
            <a:p>
              <a:pPr marL="514350" indent="-514350">
                <a:lnSpc>
                  <a:spcPts val="4200"/>
                </a:lnSpc>
                <a:buAutoNum type="arabicParenR"/>
              </a:pPr>
              <a:r>
                <a:rPr lang="ko-KR" alt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게임 플레이 경험</a:t>
              </a:r>
              <a:endParaRPr lang="en-US" altLang="ko-KR" sz="2000" spc="56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DLaM Display" panose="02010000000000000000" pitchFamily="2" charset="0"/>
              </a:endParaRPr>
            </a:p>
            <a:p>
              <a:pPr marL="514350" indent="-514350">
                <a:lnSpc>
                  <a:spcPts val="4200"/>
                </a:lnSpc>
                <a:buAutoNum type="arabicParenR"/>
              </a:pPr>
              <a:endParaRPr lang="en-US" sz="2000" b="1" spc="56" dirty="0">
                <a:solidFill>
                  <a:srgbClr val="3D6664"/>
                </a:solidFill>
                <a:latin typeface="+mn-ea"/>
                <a:cs typeface="ADLaM Display" panose="02010000000000000000" pitchFamily="2" charset="0"/>
              </a:endParaRP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7F7739AD-EF5F-48F2-9AD9-523147975CC1}"/>
                </a:ext>
              </a:extLst>
            </p:cNvPr>
            <p:cNvSpPr txBox="1"/>
            <p:nvPr/>
          </p:nvSpPr>
          <p:spPr>
            <a:xfrm>
              <a:off x="0" y="654366"/>
              <a:ext cx="6121693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4800" b="1" dirty="0">
                  <a:solidFill>
                    <a:srgbClr val="3D6664"/>
                  </a:solidFill>
                  <a:latin typeface="+mn-ea"/>
                  <a:cs typeface="ADLaM Display" panose="02010000000000000000" pitchFamily="2" charset="0"/>
                </a:rPr>
                <a:t>자기소개</a:t>
              </a:r>
              <a:endParaRPr lang="en-US" sz="2400" b="1" dirty="0">
                <a:solidFill>
                  <a:srgbClr val="3D6664"/>
                </a:solidFill>
                <a:latin typeface="+mn-ea"/>
                <a:cs typeface="ADLaM Display" panose="02010000000000000000" pitchFamily="2" charset="0"/>
              </a:endParaRPr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A6730BE0-64A0-0191-B328-8DFC79A17707}"/>
              </a:ext>
            </a:extLst>
          </p:cNvPr>
          <p:cNvGrpSpPr/>
          <p:nvPr/>
        </p:nvGrpSpPr>
        <p:grpSpPr>
          <a:xfrm>
            <a:off x="12668030" y="5367575"/>
            <a:ext cx="4591270" cy="1707164"/>
            <a:chOff x="0" y="654366"/>
            <a:chExt cx="6121693" cy="2276220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FC4336D9-CFF9-85E3-7392-5C0622297144}"/>
                </a:ext>
              </a:extLst>
            </p:cNvPr>
            <p:cNvSpPr txBox="1"/>
            <p:nvPr/>
          </p:nvSpPr>
          <p:spPr>
            <a:xfrm>
              <a:off x="0" y="1595945"/>
              <a:ext cx="6121693" cy="1334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200"/>
                </a:lnSpc>
                <a:buAutoNum type="arabicParenR"/>
              </a:pPr>
              <a:r>
                <a:rPr 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[</a:t>
              </a:r>
              <a:r>
                <a:rPr lang="ko-KR" alt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제안서</a:t>
              </a:r>
              <a:r>
                <a:rPr 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] </a:t>
              </a:r>
              <a:r>
                <a:rPr lang="ko-KR" altLang="en-US" sz="2000" spc="56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이터널리턴</a:t>
              </a:r>
              <a:r>
                <a:rPr lang="ko-KR" alt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 신규 </a:t>
              </a:r>
              <a:r>
                <a:rPr lang="ko-KR" altLang="en-US" sz="2000" spc="56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실험체</a:t>
              </a:r>
              <a:endParaRPr lang="en-US" altLang="ko-KR" sz="2000" spc="56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DLaM Display" panose="02010000000000000000" pitchFamily="2" charset="0"/>
              </a:endParaRPr>
            </a:p>
            <a:p>
              <a:pPr marL="457200" indent="-457200">
                <a:lnSpc>
                  <a:spcPts val="4200"/>
                </a:lnSpc>
                <a:buAutoNum type="arabicParenR"/>
              </a:pPr>
              <a:r>
                <a:rPr 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[</a:t>
              </a:r>
              <a:r>
                <a:rPr lang="ko-KR" alt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제안서</a:t>
              </a:r>
              <a:r>
                <a:rPr 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] </a:t>
              </a:r>
              <a:r>
                <a:rPr lang="ko-KR" altLang="en-US" sz="2000" spc="56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로스트아크</a:t>
              </a:r>
              <a:r>
                <a:rPr lang="ko-KR" altLang="en-US" sz="2000" spc="5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DLaM Display" panose="02010000000000000000" pitchFamily="2" charset="0"/>
                </a:rPr>
                <a:t> 신규 보스</a:t>
              </a:r>
              <a:endParaRPr lang="en-US" sz="2000" spc="56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DLaM Display" panose="02010000000000000000" pitchFamily="2" charset="0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3E621DBA-AF49-25F5-9747-914AD603B5C0}"/>
                </a:ext>
              </a:extLst>
            </p:cNvPr>
            <p:cNvSpPr txBox="1"/>
            <p:nvPr/>
          </p:nvSpPr>
          <p:spPr>
            <a:xfrm>
              <a:off x="0" y="654366"/>
              <a:ext cx="6121693" cy="735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4800" b="1" dirty="0">
                  <a:solidFill>
                    <a:srgbClr val="3D6664"/>
                  </a:solidFill>
                  <a:latin typeface="+mn-ea"/>
                  <a:cs typeface="ADLaM Display" panose="02010000000000000000" pitchFamily="2" charset="0"/>
                </a:rPr>
                <a:t>포트폴리오</a:t>
              </a:r>
              <a:endParaRPr lang="en-US" sz="4000" b="1" dirty="0">
                <a:solidFill>
                  <a:srgbClr val="3D6664"/>
                </a:solidFill>
                <a:latin typeface="+mn-ea"/>
                <a:cs typeface="ADLaM Display" panose="020100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1">
            <a:extLst>
              <a:ext uri="{FF2B5EF4-FFF2-40B4-BE49-F238E27FC236}">
                <a16:creationId xmlns:a16="http://schemas.microsoft.com/office/drawing/2014/main" id="{257A2708-826B-F926-340B-96C22BB41E50}"/>
              </a:ext>
            </a:extLst>
          </p:cNvPr>
          <p:cNvSpPr txBox="1"/>
          <p:nvPr/>
        </p:nvSpPr>
        <p:spPr>
          <a:xfrm>
            <a:off x="2286000" y="4502654"/>
            <a:ext cx="3048000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</a:rPr>
              <a:t>2017.04 ~ 2023.06</a:t>
            </a:r>
          </a:p>
        </p:txBody>
      </p:sp>
      <p:sp>
        <p:nvSpPr>
          <p:cNvPr id="2" name="AutoShape 2"/>
          <p:cNvSpPr/>
          <p:nvPr/>
        </p:nvSpPr>
        <p:spPr>
          <a:xfrm>
            <a:off x="3678744" y="8496300"/>
            <a:ext cx="28575" cy="2204268"/>
          </a:xfrm>
          <a:prstGeom prst="rect">
            <a:avLst/>
          </a:prstGeom>
          <a:solidFill>
            <a:srgbClr val="FB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4410104" y="-560793"/>
            <a:ext cx="4098033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85862"/>
            <a:ext cx="9354579" cy="58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3999" b="1" dirty="0">
                <a:solidFill>
                  <a:srgbClr val="3D6664"/>
                </a:solidFill>
                <a:latin typeface="+mj-ea"/>
                <a:ea typeface="+mj-ea"/>
                <a:cs typeface="ADLaM Display" panose="02010000000000000000" pitchFamily="2" charset="0"/>
              </a:rPr>
              <a:t>학력</a:t>
            </a:r>
            <a:endParaRPr lang="en-US" sz="3999" b="1" dirty="0">
              <a:solidFill>
                <a:srgbClr val="3D6664"/>
              </a:solidFill>
              <a:latin typeface="+mj-ea"/>
              <a:ea typeface="+mj-ea"/>
              <a:cs typeface="ADLaM Display" panose="02010000000000000000" pitchFamily="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828950" y="714375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479318" y="8851199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897912" y="1804988"/>
            <a:ext cx="12469906" cy="0"/>
          </a:xfrm>
          <a:prstGeom prst="line">
            <a:avLst/>
          </a:prstGeom>
          <a:ln w="38100" cap="flat">
            <a:solidFill>
              <a:srgbClr val="3D66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286000" y="1968299"/>
            <a:ext cx="9882710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</a:rPr>
              <a:t>2014.03 ~ 2017.02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0" y="2425499"/>
            <a:ext cx="3048000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+mn-ea"/>
              </a:rPr>
              <a:t>2017.03 ~ 2024.02 (</a:t>
            </a:r>
            <a:r>
              <a:rPr lang="en-US" sz="2000" dirty="0" err="1">
                <a:solidFill>
                  <a:srgbClr val="000000"/>
                </a:solidFill>
                <a:latin typeface="+mn-ea"/>
              </a:rPr>
              <a:t>예정</a:t>
            </a:r>
            <a:r>
              <a:rPr lang="en-US" sz="200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52A9EBBB-5D0D-7F5E-0467-569EDFF8209F}"/>
              </a:ext>
            </a:extLst>
          </p:cNvPr>
          <p:cNvSpPr txBox="1"/>
          <p:nvPr/>
        </p:nvSpPr>
        <p:spPr>
          <a:xfrm>
            <a:off x="1028700" y="3725885"/>
            <a:ext cx="9354579" cy="58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3999" b="1" dirty="0">
                <a:solidFill>
                  <a:srgbClr val="3D6664"/>
                </a:solidFill>
                <a:latin typeface="+mj-ea"/>
                <a:ea typeface="+mj-ea"/>
                <a:cs typeface="ADLaM Display" panose="02010000000000000000" pitchFamily="2" charset="0"/>
              </a:rPr>
              <a:t>경험</a:t>
            </a:r>
            <a:endParaRPr lang="en-US" sz="3999" b="1" dirty="0">
              <a:solidFill>
                <a:srgbClr val="3D6664"/>
              </a:solidFill>
              <a:latin typeface="+mj-ea"/>
              <a:ea typeface="+mj-ea"/>
              <a:cs typeface="ADLaM Display" panose="02010000000000000000" pitchFamily="2" charset="0"/>
            </a:endParaRPr>
          </a:p>
        </p:txBody>
      </p:sp>
      <p:sp>
        <p:nvSpPr>
          <p:cNvPr id="13" name="AutoShape 9">
            <a:extLst>
              <a:ext uri="{FF2B5EF4-FFF2-40B4-BE49-F238E27FC236}">
                <a16:creationId xmlns:a16="http://schemas.microsoft.com/office/drawing/2014/main" id="{B81FE110-7BC7-08DE-515C-096BD83813CE}"/>
              </a:ext>
            </a:extLst>
          </p:cNvPr>
          <p:cNvSpPr/>
          <p:nvPr/>
        </p:nvSpPr>
        <p:spPr>
          <a:xfrm>
            <a:off x="897912" y="4345011"/>
            <a:ext cx="12469906" cy="0"/>
          </a:xfrm>
          <a:prstGeom prst="line">
            <a:avLst/>
          </a:prstGeom>
          <a:ln w="38100" cap="flat">
            <a:solidFill>
              <a:srgbClr val="3D66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88A9E74-D654-2410-42BA-30D52BC9C234}"/>
              </a:ext>
            </a:extLst>
          </p:cNvPr>
          <p:cNvSpPr txBox="1"/>
          <p:nvPr/>
        </p:nvSpPr>
        <p:spPr>
          <a:xfrm>
            <a:off x="5334000" y="1968299"/>
            <a:ext cx="6987110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dirty="0" err="1">
                <a:solidFill>
                  <a:srgbClr val="000000"/>
                </a:solidFill>
                <a:latin typeface="+mn-ea"/>
              </a:rPr>
              <a:t>동인천</a:t>
            </a:r>
            <a:r>
              <a:rPr 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ea"/>
              </a:rPr>
              <a:t>고등학교</a:t>
            </a:r>
            <a:endParaRPr 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70B68BFE-B872-AB06-B344-3991337D3EC7}"/>
              </a:ext>
            </a:extLst>
          </p:cNvPr>
          <p:cNvSpPr txBox="1"/>
          <p:nvPr/>
        </p:nvSpPr>
        <p:spPr>
          <a:xfrm>
            <a:off x="5334000" y="2431166"/>
            <a:ext cx="6987110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홍익대학교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세종캠퍼스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/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게임학부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게임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소프트웨어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+mn-ea"/>
              </a:rPr>
              <a:t>전공</a:t>
            </a:r>
            <a:endParaRPr 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1AA3C686-4A28-A3A3-8375-4D78A4E18FFE}"/>
              </a:ext>
            </a:extLst>
          </p:cNvPr>
          <p:cNvSpPr txBox="1"/>
          <p:nvPr/>
        </p:nvSpPr>
        <p:spPr>
          <a:xfrm>
            <a:off x="5334000" y="4508321"/>
            <a:ext cx="6987110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대학교 게임 제작 동아리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EXDIO</a:t>
            </a:r>
            <a:endParaRPr 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BA235C1C-5641-31D5-13C6-3ADE3ECE40E5}"/>
              </a:ext>
            </a:extLst>
          </p:cNvPr>
          <p:cNvSpPr txBox="1"/>
          <p:nvPr/>
        </p:nvSpPr>
        <p:spPr>
          <a:xfrm>
            <a:off x="2286000" y="4974621"/>
            <a:ext cx="3048000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+mn-ea"/>
              </a:rPr>
              <a:t>2019.11 ~ 2023.07</a:t>
            </a:r>
            <a:endParaRPr 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73BF2A4-35DC-8CF5-B3DC-4E280B6F8D0E}"/>
              </a:ext>
            </a:extLst>
          </p:cNvPr>
          <p:cNvSpPr txBox="1"/>
          <p:nvPr/>
        </p:nvSpPr>
        <p:spPr>
          <a:xfrm>
            <a:off x="5334000" y="4980288"/>
            <a:ext cx="6987110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대원 미디어 오프라인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TCG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게임 행사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STAFF</a:t>
            </a:r>
            <a:endParaRPr 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904C1CB1-8076-9E76-F4C7-52B1A0549596}"/>
              </a:ext>
            </a:extLst>
          </p:cNvPr>
          <p:cNvSpPr txBox="1"/>
          <p:nvPr/>
        </p:nvSpPr>
        <p:spPr>
          <a:xfrm>
            <a:off x="1028700" y="5941989"/>
            <a:ext cx="9354579" cy="58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3999" b="1" dirty="0">
                <a:solidFill>
                  <a:srgbClr val="3D6664"/>
                </a:solidFill>
                <a:latin typeface="+mj-ea"/>
                <a:ea typeface="+mj-ea"/>
                <a:cs typeface="ADLaM Display" panose="02010000000000000000" pitchFamily="2" charset="0"/>
              </a:rPr>
              <a:t>프로그램 숙련</a:t>
            </a:r>
            <a:endParaRPr lang="en-US" sz="3999" b="1" dirty="0">
              <a:solidFill>
                <a:srgbClr val="3D6664"/>
              </a:solidFill>
              <a:latin typeface="+mj-ea"/>
              <a:ea typeface="+mj-ea"/>
              <a:cs typeface="ADLaM Display" panose="02010000000000000000" pitchFamily="2" charset="0"/>
            </a:endParaRPr>
          </a:p>
        </p:txBody>
      </p:sp>
      <p:sp>
        <p:nvSpPr>
          <p:cNvPr id="30" name="AutoShape 9">
            <a:extLst>
              <a:ext uri="{FF2B5EF4-FFF2-40B4-BE49-F238E27FC236}">
                <a16:creationId xmlns:a16="http://schemas.microsoft.com/office/drawing/2014/main" id="{2F44CA88-EA94-C064-51EC-0108FCEF2490}"/>
              </a:ext>
            </a:extLst>
          </p:cNvPr>
          <p:cNvSpPr/>
          <p:nvPr/>
        </p:nvSpPr>
        <p:spPr>
          <a:xfrm>
            <a:off x="897912" y="6561115"/>
            <a:ext cx="12469906" cy="0"/>
          </a:xfrm>
          <a:prstGeom prst="line">
            <a:avLst/>
          </a:prstGeom>
          <a:ln w="38100" cap="flat">
            <a:solidFill>
              <a:srgbClr val="3D66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FE4BF2-2F3D-DEE2-6990-0286DADD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3" b="89844" l="9282" r="92119">
                        <a14:foregroundMark x1="30918" y1="11742" x2="24518" y2="15430"/>
                        <a14:foregroundMark x1="24518" y1="15430" x2="13310" y2="17383"/>
                        <a14:foregroundMark x1="13310" y1="17383" x2="12492" y2="24225"/>
                        <a14:foregroundMark x1="12610" y1="38523" x2="25044" y2="70117"/>
                        <a14:foregroundMark x1="25044" y1="70117" x2="39229" y2="60742"/>
                        <a14:foregroundMark x1="39229" y1="60742" x2="40806" y2="31641"/>
                        <a14:foregroundMark x1="36602" y1="36914" x2="32049" y2="45703"/>
                        <a14:foregroundMark x1="32049" y1="45703" x2="35026" y2="40820"/>
                        <a14:foregroundMark x1="37303" y1="36719" x2="31524" y2="50195"/>
                        <a14:foregroundMark x1="31524" y1="50195" x2="37828" y2="44141"/>
                        <a14:foregroundMark x1="17043" y1="14976" x2="10858" y2="21875"/>
                        <a14:foregroundMark x1="10858" y1="21875" x2="10782" y2="23955"/>
                        <a14:foregroundMark x1="11503" y1="81611" x2="16287" y2="84961"/>
                        <a14:foregroundMark x1="16287" y1="84961" x2="18135" y2="85437"/>
                        <a14:foregroundMark x1="87434" y1="20211" x2="76767" y2="17480"/>
                        <a14:foregroundMark x1="55639" y1="9440" x2="54518" y2="8233"/>
                        <a14:foregroundMark x1="71454" y1="23047" x2="78809" y2="47852"/>
                        <a14:foregroundMark x1="75832" y1="22266" x2="78459" y2="34961"/>
                        <a14:foregroundMark x1="78459" y1="34961" x2="76357" y2="53516"/>
                        <a14:foregroundMark x1="76357" y1="53516" x2="51664" y2="79688"/>
                        <a14:foregroundMark x1="51664" y1="79688" x2="22242" y2="54883"/>
                        <a14:foregroundMark x1="22242" y1="54883" x2="49737" y2="27539"/>
                        <a14:foregroundMark x1="49737" y1="27539" x2="67250" y2="37305"/>
                        <a14:foregroundMark x1="67250" y1="37305" x2="67776" y2="38477"/>
                        <a14:foregroundMark x1="38529" y1="66797" x2="23643" y2="54492"/>
                        <a14:foregroundMark x1="23643" y1="54492" x2="35727" y2="31055"/>
                        <a14:foregroundMark x1="35727" y1="31055" x2="45534" y2="54883"/>
                        <a14:foregroundMark x1="45534" y1="54883" x2="44308" y2="56250"/>
                        <a14:foregroundMark x1="43783" y1="54883" x2="30298" y2="45703"/>
                        <a14:foregroundMark x1="30298" y1="45703" x2="36953" y2="33984"/>
                        <a14:foregroundMark x1="36953" y1="33984" x2="28196" y2="53906"/>
                        <a14:foregroundMark x1="28196" y1="53906" x2="27496" y2="54297"/>
                        <a14:foregroundMark x1="34326" y1="54883" x2="25044" y2="45898"/>
                        <a14:foregroundMark x1="25044" y1="45898" x2="31699" y2="30078"/>
                        <a14:foregroundMark x1="31699" y1="30078" x2="26270" y2="52734"/>
                        <a14:foregroundMark x1="26270" y1="52734" x2="23993" y2="54297"/>
                        <a14:foregroundMark x1="73205" y1="57813" x2="58494" y2="45313"/>
                        <a14:foregroundMark x1="58494" y1="45313" x2="67776" y2="36523"/>
                        <a14:foregroundMark x1="67776" y1="36523" x2="62522" y2="65625"/>
                        <a14:foregroundMark x1="62522" y1="65625" x2="56743" y2="64258"/>
                        <a14:foregroundMark x1="57793" y1="78906" x2="48161" y2="59375"/>
                        <a14:foregroundMark x1="48161" y1="59375" x2="66025" y2="43359"/>
                        <a14:foregroundMark x1="66025" y1="43359" x2="54991" y2="71094"/>
                        <a14:foregroundMark x1="54991" y1="71094" x2="50263" y2="71094"/>
                        <a14:foregroundMark x1="76532" y1="77539" x2="64273" y2="77344"/>
                        <a14:foregroundMark x1="64273" y1="77344" x2="69877" y2="56055"/>
                        <a14:foregroundMark x1="69877" y1="56055" x2="80736" y2="75000"/>
                        <a14:foregroundMark x1="80736" y1="75000" x2="74431" y2="77539"/>
                        <a14:foregroundMark x1="81961" y1="78906" x2="74256" y2="65820"/>
                        <a14:foregroundMark x1="74256" y1="65820" x2="79335" y2="44531"/>
                        <a14:foregroundMark x1="79335" y1="44531" x2="82487" y2="69336"/>
                        <a14:foregroundMark x1="82487" y1="69336" x2="79335" y2="77344"/>
                        <a14:foregroundMark x1="87566" y1="59180" x2="83363" y2="32422"/>
                        <a14:foregroundMark x1="83363" y1="32422" x2="85114" y2="18555"/>
                        <a14:foregroundMark x1="85114" y1="18555" x2="58669" y2="18164"/>
                        <a14:foregroundMark x1="74431" y1="22852" x2="63748" y2="21094"/>
                        <a14:foregroundMark x1="63748" y1="21094" x2="50613" y2="26953"/>
                        <a14:foregroundMark x1="50613" y1="26953" x2="64273" y2="33594"/>
                        <a14:foregroundMark x1="64273" y1="33594" x2="73030" y2="28711"/>
                        <a14:foregroundMark x1="73030" y1="28711" x2="73030" y2="28711"/>
                        <a14:foregroundMark x1="50263" y1="10352" x2="51980" y2="8611"/>
                        <a14:foregroundMark x1="52014" y1="15430" x2="50613" y2="16992"/>
                        <a14:foregroundMark x1="45884" y1="16406" x2="48381" y2="9146"/>
                        <a14:foregroundMark x1="49248" y1="9017" x2="47285" y2="17773"/>
                        <a14:foregroundMark x1="47285" y1="17773" x2="47285" y2="17773"/>
                        <a14:foregroundMark x1="5448" y1="74316" x2="5461" y2="74706"/>
                        <a14:foregroundMark x1="4262" y1="38018" x2="4891" y2="57278"/>
                        <a14:foregroundMark x1="11626" y1="82040" x2="18249" y2="85271"/>
                        <a14:foregroundMark x1="49943" y1="98242" x2="55294" y2="98242"/>
                        <a14:foregroundMark x1="87598" y1="22110" x2="77699" y2="17353"/>
                        <a14:foregroundMark x1="52539" y1="89844" x2="52539" y2="89844"/>
                        <a14:backgroundMark x1="10683" y1="26953" x2="6305" y2="74414"/>
                        <a14:backgroundMark x1="6305" y1="74414" x2="9282" y2="84766"/>
                        <a14:backgroundMark x1="9282" y1="84766" x2="9282" y2="85352"/>
                        <a14:backgroundMark x1="16988" y1="87109" x2="50613" y2="97266"/>
                        <a14:backgroundMark x1="61296" y1="86328" x2="66725" y2="98047"/>
                        <a14:backgroundMark x1="65149" y1="88867" x2="75482" y2="89063"/>
                        <a14:backgroundMark x1="75482" y1="89063" x2="87391" y2="89063"/>
                        <a14:backgroundMark x1="87391" y1="89063" x2="87566" y2="88867"/>
                        <a14:backgroundMark x1="64448" y1="83984" x2="83888" y2="86133"/>
                        <a14:backgroundMark x1="83888" y1="86133" x2="90018" y2="76758"/>
                        <a14:backgroundMark x1="90018" y1="76758" x2="92995" y2="20703"/>
                        <a14:backgroundMark x1="92995" y1="20703" x2="81786" y2="12305"/>
                        <a14:backgroundMark x1="81786" y1="12305" x2="59720" y2="10352"/>
                        <a14:backgroundMark x1="59720" y1="10352" x2="53590" y2="2930"/>
                        <a14:backgroundMark x1="53590" y1="2930" x2="44308" y2="1563"/>
                        <a14:backgroundMark x1="44308" y1="1563" x2="22417" y2="9766"/>
                        <a14:backgroundMark x1="22417" y1="9766" x2="11208" y2="11523"/>
                        <a14:backgroundMark x1="11208" y1="11523" x2="8056" y2="13867"/>
                        <a14:backgroundMark x1="59019" y1="14844" x2="88441" y2="12500"/>
                        <a14:backgroundMark x1="90368" y1="19531" x2="92995" y2="50000"/>
                        <a14:backgroundMark x1="92995" y1="50000" x2="90543" y2="40039"/>
                        <a14:backgroundMark x1="90543" y1="40039" x2="91594" y2="27734"/>
                        <a14:backgroundMark x1="91594" y1="27734" x2="90368" y2="46289"/>
                        <a14:backgroundMark x1="92995" y1="45898" x2="90018" y2="80859"/>
                        <a14:backgroundMark x1="90018" y1="80859" x2="94396" y2="47461"/>
                        <a14:backgroundMark x1="91068" y1="62891" x2="87566" y2="85742"/>
                        <a14:backgroundMark x1="86690" y1="86133" x2="81261" y2="84766"/>
                        <a14:backgroundMark x1="61996" y1="91797" x2="56918" y2="93750"/>
                        <a14:backgroundMark x1="38704" y1="97070" x2="47986" y2="98633"/>
                        <a14:backgroundMark x1="55692" y1="5078" x2="5779" y2="12500"/>
                        <a14:backgroundMark x1="19089" y1="11523" x2="18039" y2="13281"/>
                        <a14:backgroundMark x1="20315" y1="12305" x2="15937" y2="13281"/>
                        <a14:backgroundMark x1="7005" y1="14453" x2="6480" y2="17969"/>
                        <a14:backgroundMark x1="8581" y1="25977" x2="6480" y2="23828"/>
                        <a14:backgroundMark x1="59019" y1="6641" x2="58144" y2="13281"/>
                        <a14:backgroundMark x1="72329" y1="15430" x2="79510" y2="14453"/>
                        <a14:backgroundMark x1="65849" y1="96680" x2="12609" y2="91016"/>
                        <a14:backgroundMark x1="6480" y1="17188" x2="5079" y2="38086"/>
                        <a14:backgroundMark x1="6480" y1="19531" x2="7881" y2="33203"/>
                        <a14:backgroundMark x1="9982" y1="23828" x2="9282" y2="2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02" y="7027415"/>
            <a:ext cx="762842" cy="68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E8CEEC54-0EBA-4F9C-7E13-FCAF449CD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5313" y="8205760"/>
            <a:ext cx="684019" cy="68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FD6061B-A781-50AA-D6C9-2A17FD775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64634" y="7054898"/>
            <a:ext cx="684019" cy="6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906993-FD8A-481A-7AA8-5DAF073EC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t="23930" r="58333" b="22184"/>
          <a:stretch/>
        </p:blipFill>
        <p:spPr bwMode="auto">
          <a:xfrm>
            <a:off x="7926578" y="8205760"/>
            <a:ext cx="690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10">
            <a:extLst>
              <a:ext uri="{FF2B5EF4-FFF2-40B4-BE49-F238E27FC236}">
                <a16:creationId xmlns:a16="http://schemas.microsoft.com/office/drawing/2014/main" id="{F519ED8B-742E-BE6D-593C-8D2136F2888E}"/>
              </a:ext>
            </a:extLst>
          </p:cNvPr>
          <p:cNvSpPr txBox="1"/>
          <p:nvPr/>
        </p:nvSpPr>
        <p:spPr>
          <a:xfrm>
            <a:off x="3904949" y="7061647"/>
            <a:ext cx="31886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기초적인 기능을 다루어 문서를 작성할 수 있습니다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  <a:endParaRPr 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26455DC7-24FB-A841-85D3-5249A99EBFF0}"/>
              </a:ext>
            </a:extLst>
          </p:cNvPr>
          <p:cNvSpPr txBox="1"/>
          <p:nvPr/>
        </p:nvSpPr>
        <p:spPr>
          <a:xfrm>
            <a:off x="8788959" y="7058901"/>
            <a:ext cx="31886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기초적인 기능을 다루어 문서를 작성할 수 있습니다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  <a:endParaRPr 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2B6120E5-CE80-6E12-B77B-D63DE8ECB6CA}"/>
              </a:ext>
            </a:extLst>
          </p:cNvPr>
          <p:cNvSpPr txBox="1"/>
          <p:nvPr/>
        </p:nvSpPr>
        <p:spPr>
          <a:xfrm>
            <a:off x="3904949" y="8239983"/>
            <a:ext cx="31886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다양한 함수 기능을 활용한 문서를 작성할 수 있습니다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  <a:endParaRPr 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7D947576-669B-2544-7FE2-DC9C4A3BB787}"/>
              </a:ext>
            </a:extLst>
          </p:cNvPr>
          <p:cNvSpPr txBox="1"/>
          <p:nvPr/>
        </p:nvSpPr>
        <p:spPr>
          <a:xfrm>
            <a:off x="8827555" y="8188523"/>
            <a:ext cx="31886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>
                <a:solidFill>
                  <a:srgbClr val="000000"/>
                </a:solidFill>
                <a:latin typeface="+mn-ea"/>
              </a:rPr>
              <a:t>다양한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기능을 사용하여 게임 제작이 가능합니다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.</a:t>
            </a:r>
            <a:endParaRPr lang="en-US" sz="20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282280" y="-560793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7766758" cy="1434854"/>
            <a:chOff x="0" y="0"/>
            <a:chExt cx="10355677" cy="1913139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0355677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ko-KR" altLang="en-US" sz="6000" dirty="0">
                  <a:solidFill>
                    <a:srgbClr val="3D6664"/>
                  </a:solidFill>
                  <a:latin typeface="+mj-ea"/>
                  <a:ea typeface="+mj-ea"/>
                </a:rPr>
                <a:t>게임</a:t>
              </a:r>
              <a:r>
                <a:rPr lang="ko-KR" altLang="en-US" sz="6000" dirty="0">
                  <a:solidFill>
                    <a:srgbClr val="3D6664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</a:rPr>
                <a:t> </a:t>
              </a:r>
              <a:r>
                <a:rPr lang="ko-KR" altLang="en-US" sz="6000" dirty="0">
                  <a:solidFill>
                    <a:srgbClr val="3D6664"/>
                  </a:solidFill>
                  <a:latin typeface="+mj-ea"/>
                  <a:ea typeface="+mj-ea"/>
                </a:rPr>
                <a:t>플레이</a:t>
              </a:r>
              <a:endParaRPr lang="en-US" sz="6000" dirty="0">
                <a:solidFill>
                  <a:srgbClr val="3D6664"/>
                </a:solidFill>
                <a:latin typeface="+mj-ea"/>
                <a:ea typeface="+mj-ea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785433"/>
              <a:ext cx="1397000" cy="127706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78760" y="9122184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2B21B8-BAC2-C6E1-E7AB-FEAF24401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721567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4B0CF6BB-B7E0-1092-5E57-58F4E2758BC8}"/>
              </a:ext>
            </a:extLst>
          </p:cNvPr>
          <p:cNvSpPr txBox="1"/>
          <p:nvPr/>
        </p:nvSpPr>
        <p:spPr>
          <a:xfrm>
            <a:off x="1108781" y="5084682"/>
            <a:ext cx="3996619" cy="3329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600" dirty="0" err="1">
                <a:solidFill>
                  <a:srgbClr val="000000"/>
                </a:solidFill>
                <a:latin typeface="+mn-ea"/>
              </a:rPr>
              <a:t>Lv</a:t>
            </a:r>
            <a:r>
              <a:rPr lang="en-US" sz="1600" dirty="0">
                <a:solidFill>
                  <a:srgbClr val="000000"/>
                </a:solidFill>
                <a:latin typeface="+mn-ea"/>
              </a:rPr>
              <a:t> 1620</a:t>
            </a:r>
          </a:p>
          <a:p>
            <a:pPr>
              <a:lnSpc>
                <a:spcPts val="2400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플레이 기간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: 5000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시간</a:t>
            </a:r>
            <a:endParaRPr lang="en-US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600" dirty="0">
                <a:solidFill>
                  <a:srgbClr val="000000"/>
                </a:solidFill>
                <a:latin typeface="+mn-ea"/>
              </a:rPr>
              <a:t>#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쿠쿠세이튼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업데이트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첫주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클리어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#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아브렐슈드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하드 업데이트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첫주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클리어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600" dirty="0">
                <a:solidFill>
                  <a:srgbClr val="000000"/>
                </a:solidFill>
                <a:latin typeface="+mn-ea"/>
              </a:rPr>
              <a:t>#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카양겔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하드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3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업데이트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첫주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클리어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600" dirty="0">
                <a:solidFill>
                  <a:srgbClr val="000000"/>
                </a:solidFill>
                <a:latin typeface="+mn-ea"/>
              </a:rPr>
              <a:t>#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혼돈의 상아탑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노말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업데이트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첫주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클리어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  <a:spcBef>
                <a:spcPts val="500"/>
              </a:spcBef>
              <a:spcAft>
                <a:spcPts val="500"/>
              </a:spcAft>
            </a:pPr>
            <a:endParaRPr lang="en-US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과금액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약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600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만원</a:t>
            </a:r>
            <a:endParaRPr 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BA140AEC-7B97-209B-AE48-35DC9AEAF2A5}"/>
              </a:ext>
            </a:extLst>
          </p:cNvPr>
          <p:cNvSpPr txBox="1"/>
          <p:nvPr/>
        </p:nvSpPr>
        <p:spPr>
          <a:xfrm>
            <a:off x="1108783" y="4484530"/>
            <a:ext cx="2171700" cy="473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1" dirty="0" err="1">
                <a:solidFill>
                  <a:srgbClr val="3D6664"/>
                </a:solidFill>
                <a:latin typeface="+mn-ea"/>
                <a:cs typeface="ADLaM Display" panose="02010000000000000000" pitchFamily="2" charset="0"/>
              </a:rPr>
              <a:t>로스트아크</a:t>
            </a:r>
            <a:endParaRPr lang="en-US" sz="1100" b="1" dirty="0">
              <a:solidFill>
                <a:srgbClr val="3D6664"/>
              </a:solidFill>
              <a:latin typeface="+mn-ea"/>
              <a:cs typeface="ADLaM Display" panose="02010000000000000000" pitchFamily="2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81136B6-BED7-0561-B2AC-1BFB31D2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461" y="612865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BD171A-1AD3-19B3-8EBB-86D24DDC4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07707" y="612865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A73B02F-76FA-42A5-99C3-1BC83ABE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5378" y="2728887"/>
            <a:ext cx="1504950" cy="14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A623E8BA-2AFD-6408-DF96-374CFCCDEED3}"/>
              </a:ext>
            </a:extLst>
          </p:cNvPr>
          <p:cNvSpPr txBox="1"/>
          <p:nvPr/>
        </p:nvSpPr>
        <p:spPr>
          <a:xfrm>
            <a:off x="5235459" y="5086918"/>
            <a:ext cx="3996619" cy="335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플레이 기간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3000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시간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#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안톤 레이드 업적 모두 달성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#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루크 레이드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주차 클리어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과금액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약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400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만원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55461-659B-3F1B-5C1D-18C8646A91C3}"/>
              </a:ext>
            </a:extLst>
          </p:cNvPr>
          <p:cNvSpPr txBox="1"/>
          <p:nvPr/>
        </p:nvSpPr>
        <p:spPr>
          <a:xfrm>
            <a:off x="5235461" y="4486766"/>
            <a:ext cx="2171700" cy="471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1" dirty="0" err="1">
                <a:solidFill>
                  <a:srgbClr val="3D6664"/>
                </a:solidFill>
                <a:latin typeface="+mn-ea"/>
                <a:cs typeface="ADLaM Display" panose="02010000000000000000" pitchFamily="2" charset="0"/>
              </a:rPr>
              <a:t>던전앤파이터</a:t>
            </a:r>
            <a:endParaRPr lang="en-US" altLang="ko-KR" sz="2400" b="1" dirty="0">
              <a:solidFill>
                <a:srgbClr val="3D6664"/>
              </a:solidFill>
              <a:latin typeface="+mn-ea"/>
              <a:cs typeface="ADLaM Display" panose="0201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68AE0C-94C8-EF00-1ABD-3B8418792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33659" y="279211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1FA3B0A-F89F-5810-7FBE-8597A5A79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905" y="279211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375DA129-61A5-B775-774B-45E449D6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341" y="279211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3BB406BC-6DB7-E996-4647-75EA76F5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71" y="39622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476A1E3B-7E64-1DF2-DDD6-20BBB2BF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961" y="39622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F48DCEA7-F762-21EA-55F3-5CC4F96C7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341" y="39622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20815799-6EB7-863D-9791-6357854F7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857" y="513231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>
            <a:extLst>
              <a:ext uri="{FF2B5EF4-FFF2-40B4-BE49-F238E27FC236}">
                <a16:creationId xmlns:a16="http://schemas.microsoft.com/office/drawing/2014/main" id="{0713255F-1F9B-46D7-FA36-18DCA708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905" y="510599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4">
            <a:extLst>
              <a:ext uri="{FF2B5EF4-FFF2-40B4-BE49-F238E27FC236}">
                <a16:creationId xmlns:a16="http://schemas.microsoft.com/office/drawing/2014/main" id="{B7EEEA2F-5861-B22E-D2A9-410F435E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341" y="510964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13">
            <a:extLst>
              <a:ext uri="{FF2B5EF4-FFF2-40B4-BE49-F238E27FC236}">
                <a16:creationId xmlns:a16="http://schemas.microsoft.com/office/drawing/2014/main" id="{E9081694-3103-7720-2975-44DE2137EF57}"/>
              </a:ext>
            </a:extLst>
          </p:cNvPr>
          <p:cNvSpPr/>
          <p:nvPr/>
        </p:nvSpPr>
        <p:spPr>
          <a:xfrm>
            <a:off x="11375953" y="6257083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282280" y="-560793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78760" y="9122184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EE66BBA-241C-6B9D-A8FB-D350064C0275}"/>
              </a:ext>
            </a:extLst>
          </p:cNvPr>
          <p:cNvSpPr/>
          <p:nvPr/>
        </p:nvSpPr>
        <p:spPr>
          <a:xfrm>
            <a:off x="923436" y="8955009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B0867DB-2DE4-8B16-D51D-19C64033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687" y="4765474"/>
            <a:ext cx="5717987" cy="42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2193F219-6F4F-B874-63DB-B31787419A57}"/>
              </a:ext>
            </a:extLst>
          </p:cNvPr>
          <p:cNvSpPr txBox="1"/>
          <p:nvPr/>
        </p:nvSpPr>
        <p:spPr>
          <a:xfrm>
            <a:off x="457200" y="382449"/>
            <a:ext cx="11944350" cy="79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3600" b="1" dirty="0">
                <a:solidFill>
                  <a:srgbClr val="3D6664"/>
                </a:solidFill>
                <a:latin typeface="+mj-ea"/>
                <a:ea typeface="+mj-ea"/>
              </a:rPr>
              <a:t>게임 개발 동아리 </a:t>
            </a:r>
            <a:r>
              <a:rPr lang="en-US" altLang="ko-KR" sz="3600" b="1" dirty="0" err="1">
                <a:solidFill>
                  <a:srgbClr val="3D6664"/>
                </a:solidFill>
                <a:latin typeface="+mj-ea"/>
                <a:ea typeface="+mj-ea"/>
              </a:rPr>
              <a:t>Exdio</a:t>
            </a:r>
            <a:endParaRPr lang="en-US" sz="3600" b="1" dirty="0">
              <a:solidFill>
                <a:srgbClr val="3D6664"/>
              </a:solidFill>
              <a:latin typeface="+mj-ea"/>
              <a:ea typeface="+mj-ea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214B7A26-CB32-67AB-3CD1-44B8C211B8CF}"/>
              </a:ext>
            </a:extLst>
          </p:cNvPr>
          <p:cNvSpPr txBox="1"/>
          <p:nvPr/>
        </p:nvSpPr>
        <p:spPr>
          <a:xfrm>
            <a:off x="463462" y="1085290"/>
            <a:ext cx="11576138" cy="770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2400" b="1" dirty="0">
                <a:latin typeface="+mn-ea"/>
              </a:rPr>
              <a:t>홍익대학교 게임 개발 동아리</a:t>
            </a:r>
            <a:endParaRPr lang="en-US" altLang="ko-KR" sz="2400" dirty="0">
              <a:latin typeface="+mn-ea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538A62CC-4FEB-B458-E061-A50F25EA149C}"/>
              </a:ext>
            </a:extLst>
          </p:cNvPr>
          <p:cNvSpPr txBox="1"/>
          <p:nvPr/>
        </p:nvSpPr>
        <p:spPr>
          <a:xfrm>
            <a:off x="806619" y="2074017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활동 요약</a:t>
            </a:r>
            <a:endParaRPr lang="en-US" altLang="ko-KR" b="1" dirty="0">
              <a:latin typeface="+mn-ea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EAD26D06-5B7B-E474-08EC-E82FC9D0BEB8}"/>
              </a:ext>
            </a:extLst>
          </p:cNvPr>
          <p:cNvSpPr txBox="1"/>
          <p:nvPr/>
        </p:nvSpPr>
        <p:spPr>
          <a:xfrm>
            <a:off x="1207490" y="2485932"/>
            <a:ext cx="11558911" cy="896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00"/>
              </a:lnSpc>
              <a:buAutoNum type="arabicPeriod"/>
            </a:pPr>
            <a:r>
              <a:rPr lang="ko-KR" altLang="en-US" dirty="0">
                <a:latin typeface="+mn-ea"/>
              </a:rPr>
              <a:t>동아리 인원으로 팀을 꾸려 게임 개발 프로젝트를 진행했습니다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ts val="2400"/>
              </a:lnSpc>
              <a:buAutoNum type="arabicPeriod"/>
            </a:pPr>
            <a:r>
              <a:rPr lang="ko-KR" altLang="en-US" dirty="0">
                <a:latin typeface="+mn-ea"/>
              </a:rPr>
              <a:t>기획 및 유니티 프로그램 스터디 그룹을 만들어 스터디 프로그램 진행했습니다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ts val="2400"/>
              </a:lnSpc>
              <a:buAutoNum type="arabicPeriod"/>
            </a:pPr>
            <a:r>
              <a:rPr lang="ko-KR" altLang="en-US" dirty="0">
                <a:latin typeface="+mn-ea"/>
              </a:rPr>
              <a:t>졸업생 선배님들의 강연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강의 등을 진행하고 수강했습니다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810AE413-C728-FE17-589A-91AB89819723}"/>
              </a:ext>
            </a:extLst>
          </p:cNvPr>
          <p:cNvSpPr txBox="1"/>
          <p:nvPr/>
        </p:nvSpPr>
        <p:spPr>
          <a:xfrm>
            <a:off x="806619" y="3513400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기간</a:t>
            </a:r>
            <a:endParaRPr lang="en-US" altLang="ko-KR" b="1" dirty="0">
              <a:latin typeface="+mn-ea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AE26990D-0B7F-D7C5-186E-3435EDCDBDD8}"/>
              </a:ext>
            </a:extLst>
          </p:cNvPr>
          <p:cNvSpPr txBox="1"/>
          <p:nvPr/>
        </p:nvSpPr>
        <p:spPr>
          <a:xfrm>
            <a:off x="1207490" y="3925315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latin typeface="+mn-ea"/>
              </a:rPr>
              <a:t>2017.04~2018.12, 2021.12~2023.06, </a:t>
            </a:r>
            <a:r>
              <a:rPr lang="ko-KR" altLang="en-US" dirty="0">
                <a:latin typeface="+mn-ea"/>
              </a:rPr>
              <a:t>약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년간 활동</a:t>
            </a:r>
            <a:endParaRPr lang="en-US" altLang="ko-KR" dirty="0">
              <a:latin typeface="+mn-ea"/>
            </a:endParaRPr>
          </a:p>
        </p:txBody>
      </p:sp>
      <p:pic>
        <p:nvPicPr>
          <p:cNvPr id="32" name="Picture 8" descr="[EXDIO]홍익대학교 게임개발 스튜디오">
            <a:extLst>
              <a:ext uri="{FF2B5EF4-FFF2-40B4-BE49-F238E27FC236}">
                <a16:creationId xmlns:a16="http://schemas.microsoft.com/office/drawing/2014/main" id="{A5FB419C-9973-B399-B932-9AA00A41A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1" r="34192"/>
          <a:stretch/>
        </p:blipFill>
        <p:spPr bwMode="auto">
          <a:xfrm>
            <a:off x="1447800" y="4765474"/>
            <a:ext cx="3654469" cy="392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4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282280" y="-560793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EEE66BBA-241C-6B9D-A8FB-D350064C0275}"/>
              </a:ext>
            </a:extLst>
          </p:cNvPr>
          <p:cNvSpPr/>
          <p:nvPr/>
        </p:nvSpPr>
        <p:spPr>
          <a:xfrm>
            <a:off x="923436" y="8955009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BF9340B4-CFA3-0825-4F21-8916237BF7D4}"/>
              </a:ext>
            </a:extLst>
          </p:cNvPr>
          <p:cNvSpPr/>
          <p:nvPr/>
        </p:nvSpPr>
        <p:spPr>
          <a:xfrm>
            <a:off x="1015650" y="5717806"/>
            <a:ext cx="5570425" cy="3132777"/>
          </a:xfrm>
          <a:custGeom>
            <a:avLst/>
            <a:gdLst/>
            <a:ahLst/>
            <a:cxnLst/>
            <a:rect l="l" t="t" r="r" b="b"/>
            <a:pathLst>
              <a:path w="5013816" h="2819743">
                <a:moveTo>
                  <a:pt x="0" y="0"/>
                </a:moveTo>
                <a:lnTo>
                  <a:pt x="5013816" y="0"/>
                </a:lnTo>
                <a:lnTo>
                  <a:pt x="5013816" y="2819743"/>
                </a:lnTo>
                <a:lnTo>
                  <a:pt x="0" y="2819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00847B1-B30D-2501-6C2E-302DA0E3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0" r="8000"/>
          <a:stretch/>
        </p:blipFill>
        <p:spPr bwMode="auto">
          <a:xfrm>
            <a:off x="6832167" y="5613379"/>
            <a:ext cx="5569383" cy="334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15FE5743-0892-7032-84B7-128436A06375}"/>
              </a:ext>
            </a:extLst>
          </p:cNvPr>
          <p:cNvSpPr txBox="1"/>
          <p:nvPr/>
        </p:nvSpPr>
        <p:spPr>
          <a:xfrm>
            <a:off x="14525796" y="9333574"/>
            <a:ext cx="2838768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3600" dirty="0">
                <a:solidFill>
                  <a:srgbClr val="3D6664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2018.01~2018.02</a:t>
            </a:r>
            <a:endParaRPr lang="en-US" sz="3600" dirty="0">
              <a:solidFill>
                <a:srgbClr val="3D6664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BEDBEA9-465F-2F70-8A75-15E62499E810}"/>
              </a:ext>
            </a:extLst>
          </p:cNvPr>
          <p:cNvSpPr txBox="1"/>
          <p:nvPr/>
        </p:nvSpPr>
        <p:spPr>
          <a:xfrm>
            <a:off x="457200" y="305685"/>
            <a:ext cx="11944350" cy="79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3600" b="1" dirty="0">
                <a:solidFill>
                  <a:srgbClr val="3D6664"/>
                </a:solidFill>
                <a:latin typeface="+mj-ea"/>
                <a:ea typeface="+mj-ea"/>
              </a:rPr>
              <a:t>Point-and-click Game </a:t>
            </a:r>
            <a:r>
              <a:rPr lang="ko-KR" altLang="en-US" sz="3600" b="1" dirty="0">
                <a:solidFill>
                  <a:srgbClr val="3D6664"/>
                </a:solidFill>
                <a:latin typeface="+mj-ea"/>
                <a:ea typeface="+mj-ea"/>
              </a:rPr>
              <a:t>제작</a:t>
            </a:r>
            <a:endParaRPr lang="en-US" sz="3600" b="1" dirty="0">
              <a:solidFill>
                <a:srgbClr val="3D6664"/>
              </a:solidFill>
              <a:latin typeface="+mj-ea"/>
              <a:ea typeface="+mj-ea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88DFC5F-D288-0879-995C-99B2745E3752}"/>
              </a:ext>
            </a:extLst>
          </p:cNvPr>
          <p:cNvSpPr txBox="1"/>
          <p:nvPr/>
        </p:nvSpPr>
        <p:spPr>
          <a:xfrm>
            <a:off x="463462" y="1008526"/>
            <a:ext cx="11576138" cy="770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2400" b="1" dirty="0">
                <a:latin typeface="+mn-ea"/>
              </a:rPr>
              <a:t>사진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(Unity Engine, 2018 </a:t>
            </a:r>
            <a:r>
              <a:rPr lang="ko-KR" altLang="en-US" sz="1600" dirty="0">
                <a:latin typeface="+mn-ea"/>
              </a:rPr>
              <a:t>대학 내 학부 프로토타입 공모전 은상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0B33DAC-3A9C-6629-2CB2-5BFD692C53E2}"/>
              </a:ext>
            </a:extLst>
          </p:cNvPr>
          <p:cNvSpPr txBox="1"/>
          <p:nvPr/>
        </p:nvSpPr>
        <p:spPr>
          <a:xfrm>
            <a:off x="806619" y="1997253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게임 요약</a:t>
            </a:r>
            <a:endParaRPr lang="en-US" altLang="ko-KR" b="1" dirty="0">
              <a:latin typeface="+mn-ea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774C515-4E2D-FA39-DEEC-95A48C835640}"/>
              </a:ext>
            </a:extLst>
          </p:cNvPr>
          <p:cNvSpPr txBox="1"/>
          <p:nvPr/>
        </p:nvSpPr>
        <p:spPr>
          <a:xfrm>
            <a:off x="1207490" y="2409168"/>
            <a:ext cx="11558911" cy="588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사건 현장을 찍은 사진 속에 같이 주인공이 되어 사진 속에서 탈출하는 게임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사진 속에서 증거를 찾아 클릭하고 선택지를 선택하여 사진 아이템을 획득하고 사용하는 것으로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가지의 엔딩을 볼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3EB777A0-0271-56DA-0032-90EDE942E865}"/>
              </a:ext>
            </a:extLst>
          </p:cNvPr>
          <p:cNvSpPr txBox="1"/>
          <p:nvPr/>
        </p:nvSpPr>
        <p:spPr>
          <a:xfrm>
            <a:off x="806619" y="3216516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제작 인원 및 기간</a:t>
            </a:r>
            <a:endParaRPr lang="en-US" altLang="ko-KR" b="1" dirty="0">
              <a:latin typeface="+mn-ea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39ACEE4-E12E-FFE7-B7AC-F662FD950DF1}"/>
              </a:ext>
            </a:extLst>
          </p:cNvPr>
          <p:cNvSpPr txBox="1"/>
          <p:nvPr/>
        </p:nvSpPr>
        <p:spPr>
          <a:xfrm>
            <a:off x="1207490" y="3628431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총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인 참여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약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개월 제작</a:t>
            </a:r>
            <a:endParaRPr lang="en-US" altLang="ko-KR" dirty="0">
              <a:latin typeface="+mn-ea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8E9D5B2-CA00-FB01-8AAA-6EAC58139A76}"/>
              </a:ext>
            </a:extLst>
          </p:cNvPr>
          <p:cNvSpPr txBox="1"/>
          <p:nvPr/>
        </p:nvSpPr>
        <p:spPr>
          <a:xfrm>
            <a:off x="817057" y="4040346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참여 역할</a:t>
            </a:r>
            <a:endParaRPr lang="en-US" altLang="ko-KR" b="1" dirty="0">
              <a:latin typeface="+mn-ea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216D45A5-C49D-4E11-5084-8647F0A1EEF4}"/>
              </a:ext>
            </a:extLst>
          </p:cNvPr>
          <p:cNvSpPr txBox="1"/>
          <p:nvPr/>
        </p:nvSpPr>
        <p:spPr>
          <a:xfrm>
            <a:off x="1217928" y="4452261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시나리오 및 스크립트 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미니 게임 컨텐츠 기획 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960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282280" y="-560793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EEE66BBA-241C-6B9D-A8FB-D350064C0275}"/>
              </a:ext>
            </a:extLst>
          </p:cNvPr>
          <p:cNvSpPr/>
          <p:nvPr/>
        </p:nvSpPr>
        <p:spPr>
          <a:xfrm>
            <a:off x="923436" y="8955009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00B225F-9F69-3B17-5972-20BF2ACCFE32}"/>
              </a:ext>
            </a:extLst>
          </p:cNvPr>
          <p:cNvSpPr txBox="1"/>
          <p:nvPr/>
        </p:nvSpPr>
        <p:spPr>
          <a:xfrm>
            <a:off x="14478000" y="9333574"/>
            <a:ext cx="4337178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3600" dirty="0">
                <a:solidFill>
                  <a:srgbClr val="3D6664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2022.06~2022.06</a:t>
            </a:r>
            <a:endParaRPr lang="en-US" sz="3600" dirty="0">
              <a:solidFill>
                <a:srgbClr val="3D6664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D0CD6-3F6B-100D-7626-79A2261A2D9F}"/>
              </a:ext>
            </a:extLst>
          </p:cNvPr>
          <p:cNvSpPr txBox="1"/>
          <p:nvPr/>
        </p:nvSpPr>
        <p:spPr>
          <a:xfrm>
            <a:off x="551365" y="382449"/>
            <a:ext cx="11944350" cy="79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3600" b="1" dirty="0">
                <a:solidFill>
                  <a:srgbClr val="3D6664"/>
                </a:solidFill>
                <a:latin typeface="+mj-ea"/>
                <a:ea typeface="+mj-ea"/>
              </a:rPr>
              <a:t>텍스트 게임 제작</a:t>
            </a:r>
            <a:endParaRPr lang="en-US" sz="3600" b="1" dirty="0">
              <a:solidFill>
                <a:srgbClr val="3D6664"/>
              </a:solidFill>
              <a:latin typeface="+mj-ea"/>
              <a:ea typeface="+mj-ea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AF517FB-C7F9-52D1-ECBD-F1039F7B0ED8}"/>
              </a:ext>
            </a:extLst>
          </p:cNvPr>
          <p:cNvSpPr txBox="1"/>
          <p:nvPr/>
        </p:nvSpPr>
        <p:spPr>
          <a:xfrm>
            <a:off x="557627" y="1085290"/>
            <a:ext cx="11576138" cy="770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2400" b="1" dirty="0">
                <a:latin typeface="+mn-ea"/>
              </a:rPr>
              <a:t>제가 그를 죽였습니다</a:t>
            </a:r>
            <a:r>
              <a:rPr lang="en-US" altLang="ko-KR" sz="2400" b="1" dirty="0">
                <a:latin typeface="+mn-ea"/>
              </a:rPr>
              <a:t>.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(Twine)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63A7D47-4EB3-FA63-3ADB-6D9F8D340A40}"/>
              </a:ext>
            </a:extLst>
          </p:cNvPr>
          <p:cNvSpPr txBox="1"/>
          <p:nvPr/>
        </p:nvSpPr>
        <p:spPr>
          <a:xfrm>
            <a:off x="900784" y="2074017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게임 요약</a:t>
            </a:r>
            <a:endParaRPr lang="en-US" altLang="ko-KR" b="1" dirty="0">
              <a:latin typeface="+mn-ea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BDC018E-4ACA-6801-F708-E84355123BCB}"/>
              </a:ext>
            </a:extLst>
          </p:cNvPr>
          <p:cNvSpPr txBox="1"/>
          <p:nvPr/>
        </p:nvSpPr>
        <p:spPr>
          <a:xfrm>
            <a:off x="1301655" y="2485932"/>
            <a:ext cx="11558911" cy="588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유명한 소설가의 죽음에 자신이 범인이라고 자백한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인의 용의자중에 진짜 범인을 찾는 게임입니다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대화를 여러 번 확인하며 선택지를 선택해 정보를 모아 범인을 지목하면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가지의 엔딩을 볼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E041499-C0D6-A508-6135-07C6E9646FA3}"/>
              </a:ext>
            </a:extLst>
          </p:cNvPr>
          <p:cNvSpPr txBox="1"/>
          <p:nvPr/>
        </p:nvSpPr>
        <p:spPr>
          <a:xfrm>
            <a:off x="900784" y="3293280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제작 인원 및 기간</a:t>
            </a:r>
            <a:endParaRPr lang="en-US" altLang="ko-KR" b="1" dirty="0">
              <a:latin typeface="+mn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2397923-BC19-FE60-E4FD-04179D3D64AB}"/>
              </a:ext>
            </a:extLst>
          </p:cNvPr>
          <p:cNvSpPr txBox="1"/>
          <p:nvPr/>
        </p:nvSpPr>
        <p:spPr>
          <a:xfrm>
            <a:off x="1301655" y="3705195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총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 참여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약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일 제작</a:t>
            </a:r>
            <a:endParaRPr lang="en-US" altLang="ko-KR" dirty="0">
              <a:latin typeface="+mn-ea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A3A7389-929A-A3F7-0687-82E72F86C594}"/>
              </a:ext>
            </a:extLst>
          </p:cNvPr>
          <p:cNvSpPr txBox="1"/>
          <p:nvPr/>
        </p:nvSpPr>
        <p:spPr>
          <a:xfrm>
            <a:off x="911222" y="4117110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참여 역할</a:t>
            </a:r>
            <a:endParaRPr lang="en-US" altLang="ko-KR" b="1" dirty="0">
              <a:latin typeface="+mn-ea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34356C6-2FB2-D3E7-A972-FDD09CE84811}"/>
              </a:ext>
            </a:extLst>
          </p:cNvPr>
          <p:cNvSpPr txBox="1"/>
          <p:nvPr/>
        </p:nvSpPr>
        <p:spPr>
          <a:xfrm>
            <a:off x="1312093" y="4529025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시나리오 및 스크립트 제작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</a:t>
            </a:r>
            <a:endParaRPr lang="en-US" altLang="ko-KR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17A805-0BB4-FCFE-6F18-69962DC62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696" y="6849849"/>
            <a:ext cx="6059738" cy="2069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F35919-37FF-3F10-246C-CCE9C1EA0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48" y="4940940"/>
            <a:ext cx="5174532" cy="38649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A9A7C6-4416-D4A4-3F38-D86612EEE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50" y="4910760"/>
            <a:ext cx="5749398" cy="18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2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282280" y="-560793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Freeform 5">
            <a:extLst>
              <a:ext uri="{FF2B5EF4-FFF2-40B4-BE49-F238E27FC236}">
                <a16:creationId xmlns:a16="http://schemas.microsoft.com/office/drawing/2014/main" id="{EEE66BBA-241C-6B9D-A8FB-D350064C0275}"/>
              </a:ext>
            </a:extLst>
          </p:cNvPr>
          <p:cNvSpPr/>
          <p:nvPr/>
        </p:nvSpPr>
        <p:spPr>
          <a:xfrm>
            <a:off x="923436" y="8955009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6BC7A-A58E-7B41-43C4-675A12926D6F}"/>
              </a:ext>
            </a:extLst>
          </p:cNvPr>
          <p:cNvSpPr txBox="1"/>
          <p:nvPr/>
        </p:nvSpPr>
        <p:spPr>
          <a:xfrm>
            <a:off x="457200" y="382449"/>
            <a:ext cx="11944350" cy="79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3600" b="1" dirty="0" err="1">
                <a:solidFill>
                  <a:srgbClr val="3D6664"/>
                </a:solidFill>
                <a:latin typeface="+mj-ea"/>
                <a:ea typeface="+mj-ea"/>
              </a:rPr>
              <a:t>종스크롤</a:t>
            </a:r>
            <a:r>
              <a:rPr lang="ko-KR" altLang="en-US" sz="3600" b="1" dirty="0">
                <a:solidFill>
                  <a:srgbClr val="3D6664"/>
                </a:solidFill>
                <a:latin typeface="+mj-ea"/>
                <a:ea typeface="+mj-ea"/>
              </a:rPr>
              <a:t> 러닝 게임 제작</a:t>
            </a:r>
            <a:endParaRPr lang="en-US" sz="3600" b="1" dirty="0">
              <a:solidFill>
                <a:srgbClr val="3D6664"/>
              </a:solidFill>
              <a:latin typeface="+mj-ea"/>
              <a:ea typeface="+mj-ea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DFEA87B-4437-852C-908C-813D8AFEE15F}"/>
              </a:ext>
            </a:extLst>
          </p:cNvPr>
          <p:cNvSpPr txBox="1"/>
          <p:nvPr/>
        </p:nvSpPr>
        <p:spPr>
          <a:xfrm>
            <a:off x="463462" y="1085290"/>
            <a:ext cx="11576138" cy="770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2400" b="1" dirty="0">
                <a:latin typeface="+mn-ea"/>
              </a:rPr>
              <a:t>Digital Escape.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(Unity Engine)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0D2E266-EE20-3CBA-D4BB-CFC21DB5F2D3}"/>
              </a:ext>
            </a:extLst>
          </p:cNvPr>
          <p:cNvSpPr txBox="1"/>
          <p:nvPr/>
        </p:nvSpPr>
        <p:spPr>
          <a:xfrm>
            <a:off x="806619" y="2074017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게임 요약</a:t>
            </a:r>
            <a:endParaRPr lang="en-US" altLang="ko-KR" b="1" dirty="0">
              <a:latin typeface="+mn-ea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EFA840E-31E9-31D1-0898-D729FFAC08CF}"/>
              </a:ext>
            </a:extLst>
          </p:cNvPr>
          <p:cNvSpPr txBox="1"/>
          <p:nvPr/>
        </p:nvSpPr>
        <p:spPr>
          <a:xfrm>
            <a:off x="1207490" y="2485932"/>
            <a:ext cx="11558911" cy="588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데이터 조각으로 변해 컴퓨터 안에 갇힌 주인공은 바이러스와 컴퓨터가 내는 문제를 해결하여 탈출하는 게임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ko-KR" altLang="en-US" dirty="0" err="1">
                <a:latin typeface="+mn-ea"/>
              </a:rPr>
              <a:t>맵에</a:t>
            </a:r>
            <a:r>
              <a:rPr lang="ko-KR" altLang="en-US" dirty="0">
                <a:latin typeface="+mn-ea"/>
              </a:rPr>
              <a:t> 끝에 도달할 경우 클리어 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F8B92D1-4050-C64B-2E1F-510BECD1DDBB}"/>
              </a:ext>
            </a:extLst>
          </p:cNvPr>
          <p:cNvSpPr txBox="1"/>
          <p:nvPr/>
        </p:nvSpPr>
        <p:spPr>
          <a:xfrm>
            <a:off x="806619" y="3293280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제작 인원 및 기간</a:t>
            </a:r>
            <a:endParaRPr lang="en-US" altLang="ko-KR" b="1" dirty="0">
              <a:latin typeface="+mn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7F56778-A5D9-5421-16C7-8BFA142EEC03}"/>
              </a:ext>
            </a:extLst>
          </p:cNvPr>
          <p:cNvSpPr txBox="1"/>
          <p:nvPr/>
        </p:nvSpPr>
        <p:spPr>
          <a:xfrm>
            <a:off x="1207490" y="3705195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총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인 참여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약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주 제작</a:t>
            </a:r>
            <a:endParaRPr lang="en-US" altLang="ko-KR" dirty="0">
              <a:latin typeface="+mn-ea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1EAFE88-35B3-2497-696F-AAC6AB887671}"/>
              </a:ext>
            </a:extLst>
          </p:cNvPr>
          <p:cNvSpPr txBox="1"/>
          <p:nvPr/>
        </p:nvSpPr>
        <p:spPr>
          <a:xfrm>
            <a:off x="817057" y="4117110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참여 역할</a:t>
            </a:r>
            <a:endParaRPr lang="en-US" altLang="ko-KR" b="1" dirty="0">
              <a:latin typeface="+mn-ea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CFD236C-D7D6-7E6C-F20F-13838E3C462F}"/>
              </a:ext>
            </a:extLst>
          </p:cNvPr>
          <p:cNvSpPr txBox="1"/>
          <p:nvPr/>
        </p:nvSpPr>
        <p:spPr>
          <a:xfrm>
            <a:off x="1217928" y="4529025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시나리오 및 스크립트 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문제 콘텐츠 기획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</a:t>
            </a:r>
            <a:endParaRPr lang="en-US" altLang="ko-KR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E80212-2895-ED19-2DE2-60627E6AE1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436" y="5794348"/>
            <a:ext cx="5174532" cy="28506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6D0FCF-355E-C4F8-B475-CE5AE931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802330"/>
            <a:ext cx="5174531" cy="2858312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48172344-5A90-CD80-02B7-C6D0D16E9F9C}"/>
              </a:ext>
            </a:extLst>
          </p:cNvPr>
          <p:cNvSpPr txBox="1"/>
          <p:nvPr/>
        </p:nvSpPr>
        <p:spPr>
          <a:xfrm>
            <a:off x="14416191" y="9333574"/>
            <a:ext cx="4337178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3600" dirty="0">
                <a:solidFill>
                  <a:srgbClr val="3D6664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2023.05~2023.05</a:t>
            </a:r>
            <a:endParaRPr lang="en-US" sz="3600" dirty="0">
              <a:solidFill>
                <a:srgbClr val="3D6664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32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4282280" y="-560793"/>
            <a:ext cx="4225857" cy="10867165"/>
          </a:xfrm>
          <a:prstGeom prst="rect">
            <a:avLst/>
          </a:prstGeom>
          <a:solidFill>
            <a:srgbClr val="D5EFED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1034542" y="9333034"/>
            <a:ext cx="3703026" cy="206951"/>
            <a:chOff x="0" y="0"/>
            <a:chExt cx="10226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DA9740BC-7AF0-9E1D-EEE8-75C2E0ADC160}"/>
              </a:ext>
            </a:extLst>
          </p:cNvPr>
          <p:cNvSpPr/>
          <p:nvPr/>
        </p:nvSpPr>
        <p:spPr>
          <a:xfrm>
            <a:off x="927392" y="8955009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0" y="0"/>
                </a:moveTo>
                <a:lnTo>
                  <a:pt x="628650" y="0"/>
                </a:lnTo>
                <a:lnTo>
                  <a:pt x="628650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A15C8-855D-07B4-B9C9-68278C183D58}"/>
              </a:ext>
            </a:extLst>
          </p:cNvPr>
          <p:cNvSpPr txBox="1"/>
          <p:nvPr/>
        </p:nvSpPr>
        <p:spPr>
          <a:xfrm>
            <a:off x="533400" y="382449"/>
            <a:ext cx="11944350" cy="796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3600" b="1" dirty="0">
                <a:solidFill>
                  <a:srgbClr val="3D6664"/>
                </a:solidFill>
                <a:latin typeface="+mj-ea"/>
                <a:ea typeface="+mj-ea"/>
              </a:rPr>
              <a:t>대원 미디어 주관 오프라인 </a:t>
            </a:r>
            <a:r>
              <a:rPr lang="en-US" altLang="ko-KR" sz="3600" b="1" dirty="0">
                <a:solidFill>
                  <a:srgbClr val="3D6664"/>
                </a:solidFill>
                <a:latin typeface="+mj-ea"/>
                <a:ea typeface="+mj-ea"/>
              </a:rPr>
              <a:t>TCG</a:t>
            </a:r>
            <a:r>
              <a:rPr lang="ko-KR" altLang="en-US" sz="3600" b="1" dirty="0">
                <a:solidFill>
                  <a:srgbClr val="3D6664"/>
                </a:solidFill>
                <a:latin typeface="+mj-ea"/>
                <a:ea typeface="+mj-ea"/>
              </a:rPr>
              <a:t>행사 스태프</a:t>
            </a:r>
            <a:endParaRPr lang="en-US" sz="3600" b="1" dirty="0">
              <a:solidFill>
                <a:srgbClr val="3D6664"/>
              </a:solidFill>
              <a:latin typeface="+mj-ea"/>
              <a:ea typeface="+mj-ea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9E79955-359F-5FE5-2F1E-1DB770D6C8F1}"/>
              </a:ext>
            </a:extLst>
          </p:cNvPr>
          <p:cNvSpPr txBox="1"/>
          <p:nvPr/>
        </p:nvSpPr>
        <p:spPr>
          <a:xfrm>
            <a:off x="539662" y="1085290"/>
            <a:ext cx="11576138" cy="759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ko-KR" altLang="en-US" sz="2400" b="1" dirty="0">
                <a:latin typeface="+mn-ea"/>
              </a:rPr>
              <a:t>대원 미디어 주최 대회 </a:t>
            </a:r>
            <a:r>
              <a:rPr lang="en-US" altLang="ko-KR" sz="2400" b="1" dirty="0">
                <a:latin typeface="+mn-ea"/>
              </a:rPr>
              <a:t>Judge </a:t>
            </a:r>
            <a:r>
              <a:rPr lang="ko-KR" altLang="en-US" sz="2400" b="1" dirty="0">
                <a:latin typeface="+mn-ea"/>
              </a:rPr>
              <a:t>참가</a:t>
            </a:r>
            <a:r>
              <a:rPr lang="en-US" altLang="ko-KR" sz="2400" b="1" dirty="0">
                <a:latin typeface="+mn-ea"/>
              </a:rPr>
              <a:t>.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유희왕</a:t>
            </a:r>
            <a:r>
              <a:rPr lang="ko-KR" altLang="en-US" sz="1600" dirty="0">
                <a:latin typeface="+mn-ea"/>
              </a:rPr>
              <a:t> 카드게임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디지몬 카드게임 등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가지 종목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293572A-C444-1178-BE00-F18E7642D8D4}"/>
              </a:ext>
            </a:extLst>
          </p:cNvPr>
          <p:cNvSpPr txBox="1"/>
          <p:nvPr/>
        </p:nvSpPr>
        <p:spPr>
          <a:xfrm>
            <a:off x="882819" y="2074017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행사 요약</a:t>
            </a:r>
            <a:endParaRPr lang="en-US" altLang="ko-KR" b="1" dirty="0">
              <a:latin typeface="+mn-ea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493D3EF-6F44-136C-15D6-F7966A46ECC5}"/>
              </a:ext>
            </a:extLst>
          </p:cNvPr>
          <p:cNvSpPr txBox="1"/>
          <p:nvPr/>
        </p:nvSpPr>
        <p:spPr>
          <a:xfrm>
            <a:off x="1283690" y="2485932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대원 미디어 카드 사업부에서 진행하는 오프라인 </a:t>
            </a:r>
            <a:r>
              <a:rPr lang="en-US" altLang="ko-KR" dirty="0">
                <a:latin typeface="+mn-ea"/>
              </a:rPr>
              <a:t>TCG</a:t>
            </a:r>
            <a:r>
              <a:rPr lang="ko-KR" altLang="en-US" dirty="0">
                <a:latin typeface="+mn-ea"/>
              </a:rPr>
              <a:t>게임 대회에 스태프로 참가했습니다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28CCCC6-C6EA-DF6B-202A-714569678FD4}"/>
              </a:ext>
            </a:extLst>
          </p:cNvPr>
          <p:cNvSpPr txBox="1"/>
          <p:nvPr/>
        </p:nvSpPr>
        <p:spPr>
          <a:xfrm>
            <a:off x="882819" y="2904730"/>
            <a:ext cx="9290137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참여 역할</a:t>
            </a:r>
            <a:endParaRPr lang="en-US" altLang="ko-KR" b="1" dirty="0">
              <a:latin typeface="+mn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74ADFA4-8A58-C495-256D-F5F5F38E149E}"/>
              </a:ext>
            </a:extLst>
          </p:cNvPr>
          <p:cNvSpPr txBox="1"/>
          <p:nvPr/>
        </p:nvSpPr>
        <p:spPr>
          <a:xfrm>
            <a:off x="1283690" y="3316645"/>
            <a:ext cx="11558911" cy="281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+mn-ea"/>
              </a:rPr>
              <a:t>이벤트 행사 및 강습회 진행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심판과 유사한 </a:t>
            </a:r>
            <a:r>
              <a:rPr lang="en-US" altLang="ko-KR" dirty="0">
                <a:latin typeface="+mn-ea"/>
              </a:rPr>
              <a:t>Judge</a:t>
            </a:r>
            <a:r>
              <a:rPr lang="ko-KR" altLang="en-US" dirty="0">
                <a:latin typeface="+mn-ea"/>
              </a:rPr>
              <a:t>역할 수행 </a:t>
            </a:r>
            <a:endParaRPr lang="en-US" altLang="ko-KR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2DCBA6-48D0-EFC9-CB6A-CA5C516B1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365" y="5893972"/>
            <a:ext cx="5786973" cy="29652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9FDA65-70FF-61EB-EC64-3B0229D79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9792" y="5893971"/>
            <a:ext cx="6841564" cy="2965257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DB5479F2-CF81-F186-A439-5F705ADF7286}"/>
              </a:ext>
            </a:extLst>
          </p:cNvPr>
          <p:cNvSpPr txBox="1"/>
          <p:nvPr/>
        </p:nvSpPr>
        <p:spPr>
          <a:xfrm>
            <a:off x="14478000" y="9333574"/>
            <a:ext cx="4337178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3600" dirty="0">
                <a:solidFill>
                  <a:srgbClr val="3D6664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2019.11~2023.07</a:t>
            </a:r>
            <a:endParaRPr lang="en-US" sz="3600" dirty="0">
              <a:solidFill>
                <a:srgbClr val="3D6664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9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7616</TotalTime>
  <Words>743</Words>
  <Application>Microsoft Office PowerPoint</Application>
  <PresentationFormat>사용자 지정</PresentationFormat>
  <Paragraphs>130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Calibri</vt:lpstr>
      <vt:lpstr>Arial</vt:lpstr>
      <vt:lpstr>나눔손글씨 가람연꽃</vt:lpstr>
      <vt:lpstr>맑은 고딕</vt:lpstr>
      <vt:lpstr>ADLaM Display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현식 최</cp:lastModifiedBy>
  <cp:revision>17</cp:revision>
  <dcterms:created xsi:type="dcterms:W3CDTF">2006-08-16T00:00:00Z</dcterms:created>
  <dcterms:modified xsi:type="dcterms:W3CDTF">2023-12-13T14:33:15Z</dcterms:modified>
  <dc:identifier>DAFuI6JsKy4</dc:identifier>
</cp:coreProperties>
</file>